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906" r:id="rId2"/>
    <p:sldId id="545" r:id="rId3"/>
    <p:sldId id="905" r:id="rId4"/>
    <p:sldId id="907" r:id="rId5"/>
    <p:sldId id="908" r:id="rId6"/>
    <p:sldId id="909" r:id="rId7"/>
    <p:sldId id="916" r:id="rId8"/>
    <p:sldId id="912" r:id="rId9"/>
    <p:sldId id="914" r:id="rId10"/>
    <p:sldId id="918" r:id="rId11"/>
    <p:sldId id="915" r:id="rId12"/>
    <p:sldId id="911" r:id="rId13"/>
    <p:sldId id="917" r:id="rId14"/>
    <p:sldId id="924" r:id="rId15"/>
    <p:sldId id="926" r:id="rId16"/>
    <p:sldId id="925" r:id="rId17"/>
    <p:sldId id="920" r:id="rId18"/>
    <p:sldId id="922" r:id="rId19"/>
    <p:sldId id="923" r:id="rId20"/>
    <p:sldId id="927" r:id="rId21"/>
    <p:sldId id="904" r:id="rId22"/>
    <p:sldId id="929" r:id="rId23"/>
    <p:sldId id="935" r:id="rId24"/>
    <p:sldId id="936" r:id="rId25"/>
    <p:sldId id="928" r:id="rId26"/>
    <p:sldId id="931" r:id="rId27"/>
    <p:sldId id="930" r:id="rId28"/>
    <p:sldId id="932" r:id="rId29"/>
    <p:sldId id="934" r:id="rId30"/>
    <p:sldId id="933" r:id="rId31"/>
    <p:sldId id="937" r:id="rId32"/>
    <p:sldId id="93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91" autoAdjust="0"/>
    <p:restoredTop sz="91695" autoAdjust="0"/>
  </p:normalViewPr>
  <p:slideViewPr>
    <p:cSldViewPr snapToGrid="0">
      <p:cViewPr>
        <p:scale>
          <a:sx n="127" d="100"/>
          <a:sy n="127" d="100"/>
        </p:scale>
        <p:origin x="1144" y="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45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3579B-EE95-E143-A6D4-BAED012EC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C55710-39BB-8DE9-B323-8163C1999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BB035-241E-9482-B2F2-303F568F3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82D68-876C-83F1-6919-4382F1E18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B002-14DE-69CD-1579-F217E59F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4AE61-631F-07D6-AEA4-6FDCD6C17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BEA9C-94F2-9B27-1670-5902C5C3A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98ACD-3DCA-EE0C-67D1-A189629EC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9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8D1A5-9FA1-769A-EBBA-DAEECB6BE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9BCAB-CD23-1A57-0DF3-38AB5E4BC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EC66D3-C3E1-ED62-767C-AEF3AA0A4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E6A94-2CB5-324E-2517-09C2A1B40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3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6/26/25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6/26/25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6/26/25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6/26/25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6/26/25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6/26/25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6/26/25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6/26/25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FD26-6001-8867-A4A4-948EEFBF9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Vectors &amp; RAG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92D58-8983-673D-ABF2-347800E1FB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A2CA0-2535-15EC-940D-D25BDE4A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164BD-B2DA-C304-D3AA-4AF1A2E70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46EC-E66D-841F-5E02-50AA0A38D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1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654D-06F9-28E1-7EB8-BDCE5672C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68D07-21FD-1AEF-541B-38E27506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318B6-30F9-E398-7E58-9A36C718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4306"/>
            <a:ext cx="7886700" cy="591477"/>
          </a:xfrm>
        </p:spPr>
        <p:txBody>
          <a:bodyPr/>
          <a:lstStyle/>
          <a:p>
            <a:r>
              <a:rPr lang="en-US" sz="2000" dirty="0"/>
              <a:t>You simply add up the observed occurrences at the various strengths for the metric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CCDB9-02AD-C5E3-DC3D-FECBC77C6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9BD26-FF4B-BA68-A66F-33BF38F27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F84D9-8815-AD2D-395E-8B123EDFA3B5}"/>
              </a:ext>
            </a:extLst>
          </p:cNvPr>
          <p:cNvSpPr txBox="1"/>
          <p:nvPr/>
        </p:nvSpPr>
        <p:spPr>
          <a:xfrm>
            <a:off x="2130601" y="1285769"/>
            <a:ext cx="3378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Observed Co- Occurrence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15F6E-0F44-7432-4581-0658E6E75F9D}"/>
              </a:ext>
            </a:extLst>
          </p:cNvPr>
          <p:cNvSpPr txBox="1"/>
          <p:nvPr/>
        </p:nvSpPr>
        <p:spPr>
          <a:xfrm>
            <a:off x="258617" y="3122941"/>
            <a:ext cx="840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C0C0C0"/>
                </a:highlight>
              </a:rPr>
              <a:t>"hidden famous” </a:t>
            </a:r>
            <a:r>
              <a:rPr lang="en-US" sz="1400" dirty="0"/>
              <a:t>Appears once in the </a:t>
            </a:r>
            <a:r>
              <a:rPr lang="en-US" sz="1400" dirty="0">
                <a:highlight>
                  <a:srgbClr val="FFFF00"/>
                </a:highlight>
              </a:rPr>
              <a:t>corpus = 2</a:t>
            </a:r>
            <a:r>
              <a:rPr lang="en-US" sz="1400" dirty="0"/>
              <a:t>; Weight is 1/distance so </a:t>
            </a:r>
            <a:r>
              <a:rPr lang="en-US" sz="1400" dirty="0">
                <a:highlight>
                  <a:srgbClr val="FFFF00"/>
                </a:highlight>
              </a:rPr>
              <a:t>1/1 + 1/1 = 2</a:t>
            </a:r>
          </a:p>
          <a:p>
            <a:r>
              <a:rPr lang="en-US" sz="1400" b="1" dirty="0">
                <a:highlight>
                  <a:srgbClr val="C0C0C0"/>
                </a:highlight>
              </a:rPr>
              <a:t>"hidden </a:t>
            </a:r>
            <a:r>
              <a:rPr lang="en-US" sz="1400" dirty="0">
                <a:highlight>
                  <a:srgbClr val="C0C0C0"/>
                </a:highlight>
              </a:rPr>
              <a:t>Harvard</a:t>
            </a:r>
            <a:r>
              <a:rPr lang="en-US" sz="1400" b="1" dirty="0">
                <a:highlight>
                  <a:srgbClr val="C0C0C0"/>
                </a:highlight>
              </a:rPr>
              <a:t> famous”</a:t>
            </a:r>
            <a:r>
              <a:rPr lang="en-US" sz="1400" b="1" dirty="0"/>
              <a:t> </a:t>
            </a:r>
            <a:r>
              <a:rPr lang="en-US" sz="1400" dirty="0"/>
              <a:t>Appears once in the </a:t>
            </a:r>
            <a:r>
              <a:rPr lang="en-US" sz="1400" dirty="0">
                <a:highlight>
                  <a:srgbClr val="FFFF00"/>
                </a:highlight>
              </a:rPr>
              <a:t>corpus = 3</a:t>
            </a:r>
            <a:r>
              <a:rPr lang="en-US" sz="1400" dirty="0"/>
              <a:t>; Weight is 1/distance so </a:t>
            </a:r>
            <a:r>
              <a:rPr lang="en-US" sz="1400" dirty="0">
                <a:highlight>
                  <a:srgbClr val="FFFF00"/>
                </a:highlight>
              </a:rPr>
              <a:t>1/2 + 1/2 + 1/2  = 1.5</a:t>
            </a:r>
          </a:p>
          <a:p>
            <a:r>
              <a:rPr lang="en-US" sz="1400" b="1" dirty="0">
                <a:highlight>
                  <a:srgbClr val="C0C0C0"/>
                </a:highlight>
              </a:rPr>
              <a:t>"hidden </a:t>
            </a:r>
            <a:r>
              <a:rPr lang="en-US" sz="1400" dirty="0">
                <a:highlight>
                  <a:srgbClr val="C0C0C0"/>
                </a:highlight>
              </a:rPr>
              <a:t>Harvard Harvard </a:t>
            </a:r>
            <a:r>
              <a:rPr lang="en-US" sz="1400" b="1" dirty="0">
                <a:highlight>
                  <a:srgbClr val="C0C0C0"/>
                </a:highlight>
              </a:rPr>
              <a:t>famous” </a:t>
            </a:r>
            <a:r>
              <a:rPr lang="en-US" sz="1400" dirty="0"/>
              <a:t>Appears once in the corpus = 1; Weight is 1/distance so </a:t>
            </a:r>
            <a:r>
              <a:rPr lang="en-US" sz="1400" dirty="0">
                <a:highlight>
                  <a:srgbClr val="FFFF00"/>
                </a:highlight>
              </a:rPr>
              <a:t>1/3</a:t>
            </a:r>
            <a:r>
              <a:rPr lang="en-US" sz="1400" dirty="0"/>
              <a:t> </a:t>
            </a:r>
          </a:p>
          <a:p>
            <a:r>
              <a:rPr lang="en-US" sz="1400" b="1" dirty="0">
                <a:highlight>
                  <a:srgbClr val="C0C0C0"/>
                </a:highlight>
              </a:rPr>
              <a:t>"hidden </a:t>
            </a:r>
            <a:r>
              <a:rPr lang="en-US" sz="1400" dirty="0">
                <a:highlight>
                  <a:srgbClr val="C0C0C0"/>
                </a:highlight>
              </a:rPr>
              <a:t>Harvard Harvard Harvard </a:t>
            </a:r>
            <a:r>
              <a:rPr lang="en-US" sz="1400" b="1" dirty="0">
                <a:highlight>
                  <a:srgbClr val="C0C0C0"/>
                </a:highlight>
              </a:rPr>
              <a:t>famous” </a:t>
            </a:r>
            <a:r>
              <a:rPr lang="en-US" sz="1400" dirty="0"/>
              <a:t>Appears once in the </a:t>
            </a:r>
            <a:r>
              <a:rPr lang="en-US" sz="1400" dirty="0">
                <a:highlight>
                  <a:srgbClr val="FFFF00"/>
                </a:highlight>
              </a:rPr>
              <a:t>corpus = 2</a:t>
            </a:r>
            <a:r>
              <a:rPr lang="en-US" sz="1400" dirty="0"/>
              <a:t>; Weight is 1/distance so </a:t>
            </a:r>
            <a:r>
              <a:rPr lang="en-US" sz="1400" dirty="0">
                <a:highlight>
                  <a:srgbClr val="FFFF00"/>
                </a:highlight>
              </a:rPr>
              <a:t>1/4+1/4</a:t>
            </a:r>
            <a:r>
              <a:rPr lang="en-US" sz="1400" dirty="0"/>
              <a:t> </a:t>
            </a:r>
            <a:endParaRPr lang="en-US" sz="1400" b="1" dirty="0"/>
          </a:p>
          <a:p>
            <a:r>
              <a:rPr lang="en-US" sz="1400" b="1" dirty="0">
                <a:highlight>
                  <a:srgbClr val="C0C0C0"/>
                </a:highlight>
              </a:rPr>
              <a:t>"hidden </a:t>
            </a:r>
            <a:r>
              <a:rPr lang="en-US" sz="1400" dirty="0">
                <a:highlight>
                  <a:srgbClr val="C0C0C0"/>
                </a:highlight>
              </a:rPr>
              <a:t>Harvard Harvard Harvard Harvard</a:t>
            </a:r>
            <a:r>
              <a:rPr lang="en-US" sz="1400" b="1" dirty="0">
                <a:highlight>
                  <a:srgbClr val="C0C0C0"/>
                </a:highlight>
              </a:rPr>
              <a:t> famous” </a:t>
            </a:r>
            <a:r>
              <a:rPr lang="en-US" sz="1400" dirty="0"/>
              <a:t>Appears once in the corpus = 1; Weight is 1/distance so </a:t>
            </a:r>
            <a:r>
              <a:rPr lang="en-US" sz="1400" dirty="0">
                <a:highlight>
                  <a:srgbClr val="FFFF00"/>
                </a:highlight>
              </a:rPr>
              <a:t>1/5</a:t>
            </a:r>
            <a:endParaRPr lang="en-US" sz="1400" dirty="0"/>
          </a:p>
        </p:txBody>
      </p:sp>
      <p:sp>
        <p:nvSpPr>
          <p:cNvPr id="8" name="Division 7">
            <a:extLst>
              <a:ext uri="{FF2B5EF4-FFF2-40B4-BE49-F238E27FC236}">
                <a16:creationId xmlns:a16="http://schemas.microsoft.com/office/drawing/2014/main" id="{963E4CDF-6E0C-FF53-CC6A-2A7F5F827657}"/>
              </a:ext>
            </a:extLst>
          </p:cNvPr>
          <p:cNvSpPr/>
          <p:nvPr/>
        </p:nvSpPr>
        <p:spPr>
          <a:xfrm>
            <a:off x="3546763" y="1604013"/>
            <a:ext cx="914400" cy="914400"/>
          </a:xfrm>
          <a:prstGeom prst="mathDivid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0E007-F975-E538-9754-B3644AD8920E}"/>
              </a:ext>
            </a:extLst>
          </p:cNvPr>
          <p:cNvSpPr txBox="1"/>
          <p:nvPr/>
        </p:nvSpPr>
        <p:spPr>
          <a:xfrm>
            <a:off x="1795160" y="243886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 (1/distance of the word pair in the window)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27F9B-0B9B-9C24-69D6-DD17A387093A}"/>
              </a:ext>
            </a:extLst>
          </p:cNvPr>
          <p:cNvSpPr txBox="1"/>
          <p:nvPr/>
        </p:nvSpPr>
        <p:spPr>
          <a:xfrm>
            <a:off x="400050" y="45027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1/1 + 1/1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0A383-190F-3827-7A8B-DC61762DB444}"/>
              </a:ext>
            </a:extLst>
          </p:cNvPr>
          <p:cNvSpPr txBox="1"/>
          <p:nvPr/>
        </p:nvSpPr>
        <p:spPr>
          <a:xfrm>
            <a:off x="400050" y="48720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1/2 + 1/2 + 1/2  = 1.5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EDEE9-8C5D-40DD-E428-1E40D7F6E187}"/>
              </a:ext>
            </a:extLst>
          </p:cNvPr>
          <p:cNvSpPr txBox="1"/>
          <p:nvPr/>
        </p:nvSpPr>
        <p:spPr>
          <a:xfrm>
            <a:off x="400050" y="52413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1/3 = .33</a:t>
            </a:r>
            <a:r>
              <a:rPr lang="en-US" sz="18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4C73DA-19B2-743C-FB95-34BEA5E4C3A1}"/>
              </a:ext>
            </a:extLst>
          </p:cNvPr>
          <p:cNvSpPr txBox="1"/>
          <p:nvPr/>
        </p:nvSpPr>
        <p:spPr>
          <a:xfrm>
            <a:off x="400050" y="56107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1/4+1/4 = .5</a:t>
            </a:r>
            <a:r>
              <a:rPr lang="en-US" sz="1800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7F0D7C-6E34-53CB-C9D3-E16E43FA2757}"/>
              </a:ext>
            </a:extLst>
          </p:cNvPr>
          <p:cNvSpPr txBox="1"/>
          <p:nvPr/>
        </p:nvSpPr>
        <p:spPr>
          <a:xfrm>
            <a:off x="400050" y="59870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1/5 = .2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5A077D4F-37F2-7964-EAEE-F14E912B0D45}"/>
              </a:ext>
            </a:extLst>
          </p:cNvPr>
          <p:cNvSpPr/>
          <p:nvPr/>
        </p:nvSpPr>
        <p:spPr>
          <a:xfrm rot="5400000">
            <a:off x="2290851" y="4974331"/>
            <a:ext cx="1490578" cy="70018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6901C-B2F3-D693-6C95-30750EED0FB7}"/>
              </a:ext>
            </a:extLst>
          </p:cNvPr>
          <p:cNvSpPr txBox="1"/>
          <p:nvPr/>
        </p:nvSpPr>
        <p:spPr>
          <a:xfrm>
            <a:off x="3471772" y="5098063"/>
            <a:ext cx="989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4.533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3BA34-C54C-9BFB-54DA-25C4F1A41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B74376-D1AA-9DA1-8611-DD9F92F3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74050-DC57-73B7-9420-072E44F76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3001A-4D74-EBFB-5765-288ACDE0B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0037B-37C2-D2D2-3C9C-B3DE53ADFE57}"/>
              </a:ext>
            </a:extLst>
          </p:cNvPr>
          <p:cNvSpPr txBox="1"/>
          <p:nvPr/>
        </p:nvSpPr>
        <p:spPr>
          <a:xfrm>
            <a:off x="3193999" y="1380146"/>
            <a:ext cx="580967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FROM: Nikolas Proctor  , </a:t>
            </a:r>
          </a:p>
          <a:p>
            <a:r>
              <a:rPr lang="en-US" sz="1200" dirty="0"/>
              <a:t>TO: Susan Proctor </a:t>
            </a:r>
          </a:p>
          <a:p>
            <a:r>
              <a:rPr lang="en-US" sz="1200" dirty="0"/>
              <a:t>October 7, 2014 2:27 pm</a:t>
            </a:r>
          </a:p>
          <a:p>
            <a:r>
              <a:rPr lang="en-US" sz="1200" dirty="0"/>
              <a:t>Re; Please leave a review for Dorothy &amp; Seth Fennell + Davis</a:t>
            </a:r>
          </a:p>
          <a:p>
            <a:endParaRPr lang="en-US" sz="1200" dirty="0"/>
          </a:p>
          <a:p>
            <a:r>
              <a:rPr lang="en-US" sz="1200" dirty="0"/>
              <a:t>Hi Mom, </a:t>
            </a:r>
          </a:p>
          <a:p>
            <a:endParaRPr lang="en-US" sz="1200" dirty="0"/>
          </a:p>
          <a:p>
            <a:r>
              <a:rPr lang="en-US" sz="1200" dirty="0"/>
              <a:t>I can't log into your </a:t>
            </a:r>
            <a:r>
              <a:rPr lang="en-US" sz="1200" dirty="0" err="1"/>
              <a:t>airbnb</a:t>
            </a:r>
            <a:r>
              <a:rPr lang="en-US" sz="1200" dirty="0"/>
              <a:t> account, but if you could please copy and paste the following when you have a moment, I'd be thankful: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""Our stay with Dot and Seth was fantastic.  We were about as unfamiliar with Boston we could have been, but found our hosts to be warmly welcoming, encouraging, and </a:t>
            </a:r>
            <a:r>
              <a:rPr lang="en-US" sz="1200" dirty="0">
                <a:highlight>
                  <a:srgbClr val="FFFF00"/>
                </a:highlight>
              </a:rPr>
              <a:t>abundantly</a:t>
            </a:r>
            <a:r>
              <a:rPr lang="en-US" sz="1200" dirty="0"/>
              <a:t> </a:t>
            </a:r>
            <a:r>
              <a:rPr lang="en-US" sz="1200" dirty="0" err="1"/>
              <a:t>knowledgable</a:t>
            </a:r>
            <a:r>
              <a:rPr lang="en-US" sz="1200" dirty="0"/>
              <a:t> </a:t>
            </a:r>
            <a:r>
              <a:rPr lang="en-US" sz="1200" strike="sngStrike" dirty="0"/>
              <a:t>of the </a:t>
            </a:r>
            <a:r>
              <a:rPr lang="en-US" sz="1200" dirty="0"/>
              <a:t>city's </a:t>
            </a:r>
            <a:r>
              <a:rPr lang="en-US" sz="1200" dirty="0">
                <a:highlight>
                  <a:srgbClr val="FFFF00"/>
                </a:highlight>
              </a:rPr>
              <a:t>treasures</a:t>
            </a:r>
            <a:r>
              <a:rPr lang="en-US" sz="1200" dirty="0"/>
              <a:t>, both </a:t>
            </a:r>
            <a:r>
              <a:rPr lang="en-US" sz="1200" dirty="0">
                <a:highlight>
                  <a:srgbClr val="FF0000"/>
                </a:highlight>
              </a:rPr>
              <a:t>famous</a:t>
            </a:r>
            <a:r>
              <a:rPr lang="en-US" sz="1200" dirty="0"/>
              <a:t> and </a:t>
            </a:r>
            <a:r>
              <a:rPr lang="en-US" sz="1200" dirty="0">
                <a:highlight>
                  <a:srgbClr val="FF0000"/>
                </a:highlight>
              </a:rPr>
              <a:t>hidden</a:t>
            </a:r>
            <a:r>
              <a:rPr lang="en-US" sz="1200" dirty="0"/>
              <a:t>.  Their 1.5 year old daughter Georgia was a delight and added to the warmth of the house.  Our room and it's bathroom were perfectly clean, pleasantly amended, and spacious.   Good coffee, </a:t>
            </a:r>
            <a:r>
              <a:rPr lang="en-US" sz="1200" dirty="0" err="1"/>
              <a:t>french</a:t>
            </a:r>
            <a:r>
              <a:rPr lang="en-US" sz="1200" dirty="0"/>
              <a:t> pressed, awaited us each morning.  The house is also nicely located, a scant half block from Franklin Park and a very brief walk from the T, Boston's user-friendly public rail system, making the entirety of the city easily accessible from Dot and Seth's doorstep.  Many thanks to our gracious and respectful hosts!""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Thanks, Mom!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3EC1E-830E-C1E0-2484-467EA4E9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3" t="65117" r="83630" b="30464"/>
          <a:stretch>
            <a:fillRect/>
          </a:stretch>
        </p:blipFill>
        <p:spPr>
          <a:xfrm>
            <a:off x="126997" y="1917732"/>
            <a:ext cx="2675944" cy="46525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D8E393-02AD-B884-C221-1F2562436D42}"/>
              </a:ext>
            </a:extLst>
          </p:cNvPr>
          <p:cNvSpPr txBox="1"/>
          <p:nvPr/>
        </p:nvSpPr>
        <p:spPr>
          <a:xfrm>
            <a:off x="126997" y="3192280"/>
            <a:ext cx="28652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highlight>
                  <a:srgbClr val="C0C0C0"/>
                </a:highlight>
              </a:rPr>
              <a:t>"hidden famous” </a:t>
            </a:r>
            <a:r>
              <a:rPr lang="en-US" sz="1400" dirty="0"/>
              <a:t>Appears once in the corpus = 1; Weight is 1/distance so </a:t>
            </a:r>
            <a:r>
              <a:rPr lang="en-US" sz="1400" dirty="0">
                <a:highlight>
                  <a:srgbClr val="FFFF00"/>
                </a:highlight>
              </a:rPr>
              <a:t>1/1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674F5-39C4-BF90-E57E-1BBF0A78CF7D}"/>
              </a:ext>
            </a:extLst>
          </p:cNvPr>
          <p:cNvSpPr txBox="1"/>
          <p:nvPr/>
        </p:nvSpPr>
        <p:spPr>
          <a:xfrm>
            <a:off x="126997" y="3953404"/>
            <a:ext cx="27572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highlight>
                  <a:srgbClr val="C0C0C0"/>
                </a:highlight>
              </a:rPr>
              <a:t>"hidden </a:t>
            </a:r>
            <a:r>
              <a:rPr lang="en-US" sz="1400" dirty="0">
                <a:highlight>
                  <a:srgbClr val="C0C0C0"/>
                </a:highlight>
              </a:rPr>
              <a:t>Harvard Harvard Harvard </a:t>
            </a:r>
            <a:r>
              <a:rPr lang="en-US" sz="1400" b="1" dirty="0">
                <a:highlight>
                  <a:srgbClr val="C0C0C0"/>
                </a:highlight>
              </a:rPr>
              <a:t>famous” </a:t>
            </a:r>
            <a:r>
              <a:rPr lang="en-US" sz="1400" dirty="0"/>
              <a:t>Appears once in the corpus = 1; Weight is 1/distance so </a:t>
            </a:r>
            <a:r>
              <a:rPr lang="en-US" sz="1400" dirty="0">
                <a:highlight>
                  <a:srgbClr val="FFFF00"/>
                </a:highlight>
              </a:rPr>
              <a:t>1/4</a:t>
            </a:r>
            <a:r>
              <a:rPr lang="en-US" sz="1400" dirty="0"/>
              <a:t> 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83716-2455-DD98-FF3C-2B8F8F0E7B10}"/>
              </a:ext>
            </a:extLst>
          </p:cNvPr>
          <p:cNvSpPr txBox="1"/>
          <p:nvPr/>
        </p:nvSpPr>
        <p:spPr>
          <a:xfrm>
            <a:off x="126997" y="4929971"/>
            <a:ext cx="27572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highlight>
                  <a:srgbClr val="C0C0C0"/>
                </a:highlight>
              </a:rPr>
              <a:t>"hidden </a:t>
            </a:r>
            <a:r>
              <a:rPr lang="en-US" sz="1400" dirty="0">
                <a:highlight>
                  <a:srgbClr val="C0C0C0"/>
                </a:highlight>
              </a:rPr>
              <a:t>Harvard</a:t>
            </a:r>
            <a:r>
              <a:rPr lang="en-US" sz="1400" b="1" dirty="0">
                <a:highlight>
                  <a:srgbClr val="C0C0C0"/>
                </a:highlight>
              </a:rPr>
              <a:t> famous”</a:t>
            </a:r>
            <a:r>
              <a:rPr lang="en-US" sz="1400" b="1" dirty="0"/>
              <a:t> </a:t>
            </a:r>
            <a:r>
              <a:rPr lang="en-US" sz="1400" dirty="0"/>
              <a:t>Appears once in the corpus = 1; Weight is 1/distance so </a:t>
            </a:r>
            <a:r>
              <a:rPr lang="en-US" sz="1400" dirty="0">
                <a:highlight>
                  <a:srgbClr val="FFFF00"/>
                </a:highlight>
              </a:rPr>
              <a:t>1/2 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77BAD794-85A1-16AE-6444-321504A8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hidden famous value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125A4-0234-FE44-5311-BFEC52E1F45C}"/>
              </a:ext>
            </a:extLst>
          </p:cNvPr>
          <p:cNvSpPr txBox="1"/>
          <p:nvPr/>
        </p:nvSpPr>
        <p:spPr>
          <a:xfrm>
            <a:off x="3193999" y="109393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bosReviews$comments</a:t>
            </a:r>
            <a:r>
              <a:rPr lang="en-US" dirty="0"/>
              <a:t>[26374]</a:t>
            </a:r>
          </a:p>
        </p:txBody>
      </p:sp>
    </p:spTree>
    <p:extLst>
      <p:ext uri="{BB962C8B-B14F-4D97-AF65-F5344CB8AC3E}">
        <p14:creationId xmlns:p14="http://schemas.microsoft.com/office/powerpoint/2010/main" val="247933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5B3E-F4FD-7BB6-F7CA-2F4BEE47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2E70B-61C9-645D-E1F8-AFE811DDF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DE8CC7-0B61-B5D3-3A8F-F748F6E0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2" y="136524"/>
            <a:ext cx="8802255" cy="127664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skipgram</a:t>
            </a:r>
            <a:r>
              <a:rPr lang="en-US" dirty="0"/>
              <a:t> window is symmetrical and slides across the documents.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A0860-41D7-AA96-23EB-A2DBDAB18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CEA2E-4BFB-1CAA-0272-64DC17FBC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82341A-31E9-AE65-AB2C-894520671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279082"/>
              </p:ext>
            </p:extLst>
          </p:nvPr>
        </p:nvGraphicFramePr>
        <p:xfrm>
          <a:off x="3519920" y="1553037"/>
          <a:ext cx="5190260" cy="466344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297565">
                  <a:extLst>
                    <a:ext uri="{9D8B030D-6E8A-4147-A177-3AD203B41FA5}">
                      <a16:colId xmlns:a16="http://schemas.microsoft.com/office/drawing/2014/main" val="124159439"/>
                    </a:ext>
                  </a:extLst>
                </a:gridCol>
                <a:gridCol w="1297565">
                  <a:extLst>
                    <a:ext uri="{9D8B030D-6E8A-4147-A177-3AD203B41FA5}">
                      <a16:colId xmlns:a16="http://schemas.microsoft.com/office/drawing/2014/main" val="1539165361"/>
                    </a:ext>
                  </a:extLst>
                </a:gridCol>
                <a:gridCol w="1297565">
                  <a:extLst>
                    <a:ext uri="{9D8B030D-6E8A-4147-A177-3AD203B41FA5}">
                      <a16:colId xmlns:a16="http://schemas.microsoft.com/office/drawing/2014/main" val="2860194571"/>
                    </a:ext>
                  </a:extLst>
                </a:gridCol>
                <a:gridCol w="1297565">
                  <a:extLst>
                    <a:ext uri="{9D8B030D-6E8A-4147-A177-3AD203B41FA5}">
                      <a16:colId xmlns:a16="http://schemas.microsoft.com/office/drawing/2014/main" val="29656854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Center 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Context 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Weight (1/d)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618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welcoming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encouraging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559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welcoming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abundantly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845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welcoming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knowledgable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275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welcoming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25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welcoming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treasures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889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encouraging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welcoming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701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encouraging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abundantly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370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encouraging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knowledgable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619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encouraging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35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encouraging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treasures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9053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456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famous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839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famous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treasures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972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famous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hidden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360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hidden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treasures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213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hidden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famous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1506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05E2A80-42D3-7AB2-85C0-BD5B7C88E92A}"/>
              </a:ext>
            </a:extLst>
          </p:cNvPr>
          <p:cNvSpPr txBox="1"/>
          <p:nvPr/>
        </p:nvSpPr>
        <p:spPr>
          <a:xfrm>
            <a:off x="170871" y="1553037"/>
            <a:ext cx="32558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welcoming encouraging</a:t>
            </a:r>
            <a:r>
              <a:rPr lang="en-US" sz="1800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abundantly</a:t>
            </a:r>
            <a:r>
              <a:rPr lang="en-US" sz="1800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knowledgable</a:t>
            </a:r>
            <a:r>
              <a:rPr lang="en-US" sz="1800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city</a:t>
            </a:r>
            <a:r>
              <a:rPr lang="en-US" sz="1800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treasures</a:t>
            </a:r>
            <a:r>
              <a:rPr lang="en-US" sz="1800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famous hidden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0BE40-C370-0801-B21B-E236067DC0D3}"/>
              </a:ext>
            </a:extLst>
          </p:cNvPr>
          <p:cNvSpPr txBox="1"/>
          <p:nvPr/>
        </p:nvSpPr>
        <p:spPr>
          <a:xfrm>
            <a:off x="170871" y="2904306"/>
            <a:ext cx="32558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Welcoming</a:t>
            </a:r>
            <a:r>
              <a:rPr lang="en-US" sz="1800" i="1" baseline="300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18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encouraging abundantly</a:t>
            </a:r>
            <a:r>
              <a:rPr lang="en-US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knowledgable</a:t>
            </a:r>
            <a:r>
              <a:rPr lang="en-US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city</a:t>
            </a:r>
            <a:r>
              <a:rPr lang="en-US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treasures</a:t>
            </a:r>
            <a:r>
              <a:rPr lang="en-US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famous</a:t>
            </a:r>
            <a:r>
              <a:rPr lang="en-US" sz="1800" i="1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hidden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4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83432-87A2-F76B-4844-57631407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03632C-4EE8-4300-BB14-F7EDAAC9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65126"/>
            <a:ext cx="8671728" cy="591477"/>
          </a:xfrm>
        </p:spPr>
        <p:txBody>
          <a:bodyPr/>
          <a:lstStyle/>
          <a:p>
            <a:r>
              <a:rPr lang="en-US" sz="2800" dirty="0"/>
              <a:t>In the end the window is 10 words plus the center word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08AC1-518E-F0BA-CD0F-D6FDB802A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A33D4-1A68-F947-6B7B-8CD6A7905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187A1-AB53-2B4D-D774-6A2DD0C03CED}"/>
              </a:ext>
            </a:extLst>
          </p:cNvPr>
          <p:cNvSpPr txBox="1"/>
          <p:nvPr/>
        </p:nvSpPr>
        <p:spPr>
          <a:xfrm>
            <a:off x="482321" y="2831348"/>
            <a:ext cx="7847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fantastic</a:t>
            </a:r>
            <a:r>
              <a:rPr lang="en-US" sz="1800" baseline="300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-5</a:t>
            </a:r>
            <a:r>
              <a:rPr lang="en-US" sz="18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unfamiliar</a:t>
            </a:r>
            <a:r>
              <a:rPr lang="en-US" sz="1800" baseline="300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-4</a:t>
            </a:r>
            <a:r>
              <a:rPr lang="en-US" sz="18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found</a:t>
            </a:r>
            <a:r>
              <a:rPr lang="en-US" sz="1800" baseline="300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-3</a:t>
            </a:r>
            <a:r>
              <a:rPr lang="en-US" sz="18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hosts</a:t>
            </a:r>
            <a:r>
              <a:rPr lang="en-US" sz="1800" baseline="300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sz="18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warmly</a:t>
            </a:r>
            <a:r>
              <a:rPr lang="en-US" sz="1800" baseline="300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1800" dirty="0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welcoming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encouraging</a:t>
            </a:r>
            <a:r>
              <a:rPr lang="en-US" sz="1800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abundantly</a:t>
            </a:r>
            <a:r>
              <a:rPr lang="en-US" sz="1800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knowledgable</a:t>
            </a:r>
            <a:r>
              <a:rPr lang="en-US" sz="1800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city</a:t>
            </a:r>
            <a:r>
              <a:rPr lang="en-US" sz="1800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treasures</a:t>
            </a:r>
            <a:r>
              <a:rPr lang="en-US" sz="1800" baseline="30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famous hidden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03838-704F-FFD3-7C6A-703374420496}"/>
              </a:ext>
            </a:extLst>
          </p:cNvPr>
          <p:cNvSpPr txBox="1"/>
          <p:nvPr/>
        </p:nvSpPr>
        <p:spPr>
          <a:xfrm>
            <a:off x="7214198" y="1647754"/>
            <a:ext cx="859531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Center 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6A46B1-83F8-0354-E146-FD79B7BEAAA2}"/>
              </a:ext>
            </a:extLst>
          </p:cNvPr>
          <p:cNvCxnSpPr>
            <a:stCxn id="10" idx="2"/>
          </p:cNvCxnSpPr>
          <p:nvPr/>
        </p:nvCxnSpPr>
        <p:spPr>
          <a:xfrm flipH="1">
            <a:off x="7643963" y="1893975"/>
            <a:ext cx="1" cy="93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79370C-8A21-8C1C-E839-077B47B5EB58}"/>
              </a:ext>
            </a:extLst>
          </p:cNvPr>
          <p:cNvSpPr txBox="1"/>
          <p:nvPr/>
        </p:nvSpPr>
        <p:spPr>
          <a:xfrm>
            <a:off x="3579677" y="1876209"/>
            <a:ext cx="966931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Context Words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111C41B-5D5D-8363-2B6D-34FFC7B530AD}"/>
              </a:ext>
            </a:extLst>
          </p:cNvPr>
          <p:cNvSpPr/>
          <p:nvPr/>
        </p:nvSpPr>
        <p:spPr>
          <a:xfrm rot="16200000">
            <a:off x="3806829" y="-275093"/>
            <a:ext cx="585805" cy="5627075"/>
          </a:xfrm>
          <a:prstGeom prst="rightBrace">
            <a:avLst>
              <a:gd name="adj1" fmla="val 8333"/>
              <a:gd name="adj2" fmla="val 4982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1EF4319-5788-6043-DB43-2736E3AD67AD}"/>
              </a:ext>
            </a:extLst>
          </p:cNvPr>
          <p:cNvSpPr/>
          <p:nvPr/>
        </p:nvSpPr>
        <p:spPr>
          <a:xfrm rot="5400000">
            <a:off x="3592377" y="465274"/>
            <a:ext cx="568176" cy="6495631"/>
          </a:xfrm>
          <a:prstGeom prst="rightBrace">
            <a:avLst>
              <a:gd name="adj1" fmla="val 8333"/>
              <a:gd name="adj2" fmla="val 4982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AA706D-1481-567D-AA7A-E9609A4FFE4E}"/>
              </a:ext>
            </a:extLst>
          </p:cNvPr>
          <p:cNvSpPr txBox="1"/>
          <p:nvPr/>
        </p:nvSpPr>
        <p:spPr>
          <a:xfrm>
            <a:off x="3386828" y="4090771"/>
            <a:ext cx="966931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Context Words</a:t>
            </a:r>
          </a:p>
        </p:txBody>
      </p:sp>
    </p:spTree>
    <p:extLst>
      <p:ext uri="{BB962C8B-B14F-4D97-AF65-F5344CB8AC3E}">
        <p14:creationId xmlns:p14="http://schemas.microsoft.com/office/powerpoint/2010/main" val="280593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CE745-6A02-2370-F91C-62CF96952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B5896-0A6B-862F-E551-4CBE4593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894925-C755-C854-2704-BAB835D0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2" y="136524"/>
            <a:ext cx="8802255" cy="591477"/>
          </a:xfrm>
        </p:spPr>
        <p:txBody>
          <a:bodyPr/>
          <a:lstStyle/>
          <a:p>
            <a:r>
              <a:rPr lang="en-US" dirty="0"/>
              <a:t>Now we have the TCM constructed, it’s sparse and large.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FC16B-901C-1178-EFF6-7C1509899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A1717-5CF8-6528-F7AF-1C942CE75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80403-33AD-8835-DFF1-78389CC5C867}"/>
              </a:ext>
            </a:extLst>
          </p:cNvPr>
          <p:cNvSpPr/>
          <p:nvPr/>
        </p:nvSpPr>
        <p:spPr>
          <a:xfrm>
            <a:off x="845127" y="5216339"/>
            <a:ext cx="7636163" cy="979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build a Global Vector [</a:t>
            </a:r>
            <a:r>
              <a:rPr lang="en-US" dirty="0" err="1"/>
              <a:t>GLoVe</a:t>
            </a:r>
            <a:r>
              <a:rPr lang="en-US" dirty="0"/>
              <a:t>] Model Representation.</a:t>
            </a:r>
          </a:p>
          <a:p>
            <a:pPr algn="ctr"/>
            <a:r>
              <a:rPr lang="en-US" dirty="0"/>
              <a:t>This tries to make vectors from the log of every non—zero value in the TCM </a:t>
            </a:r>
          </a:p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EDABA3-50CE-5343-7146-4914590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" t="84307" r="68182" b="3329"/>
          <a:stretch>
            <a:fillRect/>
          </a:stretch>
        </p:blipFill>
        <p:spPr>
          <a:xfrm>
            <a:off x="997526" y="1413164"/>
            <a:ext cx="7232073" cy="17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6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4BBF-BB27-FF97-0BAA-1285C108D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2FB8C-9A5A-F38A-CC89-B0EB95D0E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36B189-A4A1-96D5-EB0F-21632D27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Vectors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0BE65-5AFC-B836-FC78-4FF5D41BE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E7F3E-71EE-9E2A-65C8-D19D1EFA9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B305C-A75E-F0E3-41E7-1F3C66BF3B3E}"/>
              </a:ext>
            </a:extLst>
          </p:cNvPr>
          <p:cNvSpPr txBox="1"/>
          <p:nvPr/>
        </p:nvSpPr>
        <p:spPr>
          <a:xfrm>
            <a:off x="628647" y="3109070"/>
            <a:ext cx="80330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3. The model iteratively changes the assigned numbers so that they will will </a:t>
            </a:r>
            <a:r>
              <a:rPr lang="en-US" sz="2400" b="1" dirty="0"/>
              <a:t>multiply together and more closely match</a:t>
            </a:r>
            <a:r>
              <a:rPr lang="en-US" sz="2400" dirty="0"/>
              <a:t> the log of the TCM values.</a:t>
            </a:r>
          </a:p>
          <a:p>
            <a:endParaRPr lang="en-US" sz="2400" dirty="0"/>
          </a:p>
          <a:p>
            <a:r>
              <a:rPr lang="en-US" sz="2400" dirty="0"/>
              <a:t>4. While we chose 50, there are many more than 50 non-zero word pairs so the model tries to generalize</a:t>
            </a:r>
            <a:r>
              <a:rPr lang="en-US" dirty="0"/>
              <a:t>.  It also keeps track of 2 additional values for each work.  These 2 “biases” help adjust the final 50 vectors for when a specific word is used.  There are 2, one for when the word is center and one for when it’s context.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7F54-07E6-AF11-D109-4E2B74656FF7}"/>
              </a:ext>
            </a:extLst>
          </p:cNvPr>
          <p:cNvSpPr txBox="1"/>
          <p:nvPr/>
        </p:nvSpPr>
        <p:spPr>
          <a:xfrm>
            <a:off x="628648" y="1332526"/>
            <a:ext cx="8033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 We define how many numbers we want i.e. 50 numbers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2966E-2DFD-CA3E-E125-C944C450B1A2}"/>
              </a:ext>
            </a:extLst>
          </p:cNvPr>
          <p:cNvSpPr txBox="1"/>
          <p:nvPr/>
        </p:nvSpPr>
        <p:spPr>
          <a:xfrm>
            <a:off x="628648" y="2170114"/>
            <a:ext cx="803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2. </a:t>
            </a:r>
            <a:r>
              <a:rPr lang="en-US" sz="2400" dirty="0" err="1"/>
              <a:t>GLoVe</a:t>
            </a:r>
            <a:r>
              <a:rPr lang="en-US" sz="2400" dirty="0"/>
              <a:t> assigns random numbers to all 50 then measures how well those numbers match the log of the TCM values.</a:t>
            </a:r>
          </a:p>
        </p:txBody>
      </p:sp>
    </p:spTree>
    <p:extLst>
      <p:ext uri="{BB962C8B-B14F-4D97-AF65-F5344CB8AC3E}">
        <p14:creationId xmlns:p14="http://schemas.microsoft.com/office/powerpoint/2010/main" val="373914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CEECD9-02C7-9941-3BBF-0D8F7C6C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80C313-6B98-574D-DD93-AC7BBDDD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03719-DCFC-8C4F-45A5-F0A32A55B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6DEB3-2FCC-A9AD-4248-B6F2A9590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C4867-C635-9B29-A242-3B09A33E67B3}"/>
              </a:ext>
            </a:extLst>
          </p:cNvPr>
          <p:cNvSpPr txBox="1"/>
          <p:nvPr/>
        </p:nvSpPr>
        <p:spPr>
          <a:xfrm>
            <a:off x="742950" y="1573111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Example:</a:t>
            </a:r>
          </a:p>
          <a:p>
            <a:r>
              <a:rPr lang="en-US" sz="2000" dirty="0"/>
              <a:t>(cat vector) • (meow vector) ≈ log(20)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ACCFE-497A-0DC4-32AB-C53B79BE8B4D}"/>
              </a:ext>
            </a:extLst>
          </p:cNvPr>
          <p:cNvSpPr txBox="1"/>
          <p:nvPr/>
        </p:nvSpPr>
        <p:spPr>
          <a:xfrm>
            <a:off x="777492" y="2169635"/>
            <a:ext cx="74398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 this multiplication is actually the “dot product” you saw before:</a:t>
            </a:r>
            <a:br>
              <a:rPr lang="en-US" sz="2000" dirty="0"/>
            </a:br>
            <a:r>
              <a:rPr lang="en-US" sz="2000" dirty="0"/>
              <a:t>Cat vector​      =[</a:t>
            </a:r>
            <a:r>
              <a:rPr lang="en-US" sz="2000" dirty="0">
                <a:highlight>
                  <a:srgbClr val="FFFF00"/>
                </a:highlight>
              </a:rPr>
              <a:t>0.2</a:t>
            </a:r>
            <a:r>
              <a:rPr lang="en-US" sz="2000" dirty="0"/>
              <a:t>,−0.5,0.8,...,0.1](50 numbers)</a:t>
            </a:r>
          </a:p>
          <a:p>
            <a:r>
              <a:rPr lang="en-US" sz="2000" dirty="0"/>
              <a:t>Meow vector=[</a:t>
            </a:r>
            <a:r>
              <a:rPr lang="en-US" sz="2000" dirty="0">
                <a:highlight>
                  <a:srgbClr val="FFFF00"/>
                </a:highlight>
              </a:rPr>
              <a:t>0.7</a:t>
            </a:r>
            <a:r>
              <a:rPr lang="en-US" sz="2000" dirty="0"/>
              <a:t>,0.3,−0.2,...,0.5](50 numbers)</a:t>
            </a:r>
          </a:p>
          <a:p>
            <a:r>
              <a:rPr lang="en-US" sz="2000" dirty="0"/>
              <a:t>Dot Product  = (</a:t>
            </a:r>
            <a:r>
              <a:rPr lang="en-US" sz="2000" dirty="0">
                <a:highlight>
                  <a:srgbClr val="FFFF00"/>
                </a:highlight>
              </a:rPr>
              <a:t>0.2×0.7</a:t>
            </a:r>
            <a:r>
              <a:rPr lang="en-US" sz="2000" dirty="0"/>
              <a:t>)+(−0.5×0.3)+(0.8×−0.2)+⋯+(0.1×0.5)</a:t>
            </a:r>
          </a:p>
          <a:p>
            <a:endParaRPr lang="en-US" sz="2000" dirty="0"/>
          </a:p>
          <a:p>
            <a:r>
              <a:rPr lang="en-US" sz="2000" dirty="0"/>
              <a:t>Then is adds two biases it learned to improve accuracy that are word specific Biases are specific word adjustments added to the 50 values to increase accuracy.</a:t>
            </a:r>
          </a:p>
          <a:p>
            <a:endParaRPr lang="en-US" sz="2000" dirty="0"/>
          </a:p>
          <a:p>
            <a:r>
              <a:rPr lang="en-US" sz="2000" dirty="0"/>
              <a:t>(Cat vector​ ⋅Meow vector) + </a:t>
            </a:r>
            <a:r>
              <a:rPr lang="en-US" sz="2000" dirty="0" err="1"/>
              <a:t>biasCat</a:t>
            </a:r>
            <a:r>
              <a:rPr lang="en-US" sz="2000" dirty="0"/>
              <a:t> ​+ </a:t>
            </a:r>
            <a:r>
              <a:rPr lang="en-US" sz="2000" dirty="0" err="1"/>
              <a:t>biasMeow</a:t>
            </a:r>
            <a:r>
              <a:rPr lang="en-US" sz="2000" dirty="0"/>
              <a:t>​ ≈ log(20)</a:t>
            </a:r>
          </a:p>
          <a:p>
            <a:r>
              <a:rPr lang="en-US" sz="2000" dirty="0"/>
              <a:t>So the model’s goal is </a:t>
            </a:r>
            <a:r>
              <a:rPr lang="en-US" sz="2000" b="1" dirty="0"/>
              <a:t>dot product + </a:t>
            </a:r>
            <a:r>
              <a:rPr lang="en-US" sz="2000" b="1" dirty="0" err="1"/>
              <a:t>biases≈log</a:t>
            </a:r>
            <a:r>
              <a:rPr lang="en-US" sz="2000" b="1" dirty="0"/>
              <a:t>(20)≈2.9957</a:t>
            </a:r>
          </a:p>
        </p:txBody>
      </p:sp>
    </p:spTree>
    <p:extLst>
      <p:ext uri="{BB962C8B-B14F-4D97-AF65-F5344CB8AC3E}">
        <p14:creationId xmlns:p14="http://schemas.microsoft.com/office/powerpoint/2010/main" val="2437734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EA4B7-F8F9-EBFD-DBEA-542F1141A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EF6CF-31BF-348F-C474-CE281D1C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F79B2-2EA1-B894-F9E2-CE565ECA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D9102-61FA-BBE1-2B02-E1293E20F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09678F-2B25-99CB-B98A-4D2C4FD41040}"/>
              </a:ext>
            </a:extLst>
          </p:cNvPr>
          <p:cNvCxnSpPr>
            <a:cxnSpLocks/>
          </p:cNvCxnSpPr>
          <p:nvPr/>
        </p:nvCxnSpPr>
        <p:spPr>
          <a:xfrm flipV="1">
            <a:off x="1577594" y="1245996"/>
            <a:ext cx="0" cy="507441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B0F7CB-47A0-8DD9-D0F3-4B15B585F575}"/>
              </a:ext>
            </a:extLst>
          </p:cNvPr>
          <p:cNvCxnSpPr>
            <a:cxnSpLocks/>
          </p:cNvCxnSpPr>
          <p:nvPr/>
        </p:nvCxnSpPr>
        <p:spPr>
          <a:xfrm>
            <a:off x="1577594" y="6322086"/>
            <a:ext cx="561702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F75D44-58D0-09C4-F509-16D05641CA93}"/>
              </a:ext>
            </a:extLst>
          </p:cNvPr>
          <p:cNvCxnSpPr/>
          <p:nvPr/>
        </p:nvCxnSpPr>
        <p:spPr>
          <a:xfrm flipV="1">
            <a:off x="1577594" y="3054697"/>
            <a:ext cx="1818752" cy="326571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ownload Free King Icons in PNG &amp; SVG">
            <a:extLst>
              <a:ext uri="{FF2B5EF4-FFF2-40B4-BE49-F238E27FC236}">
                <a16:creationId xmlns:a16="http://schemas.microsoft.com/office/drawing/2014/main" id="{D8946056-6ABA-BA52-F59D-873AB5455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46" y="2185598"/>
            <a:ext cx="807553" cy="80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BB5C2B-DF37-E165-9C1D-88A5FDEAD0F4}"/>
              </a:ext>
            </a:extLst>
          </p:cNvPr>
          <p:cNvCxnSpPr>
            <a:cxnSpLocks/>
          </p:cNvCxnSpPr>
          <p:nvPr/>
        </p:nvCxnSpPr>
        <p:spPr>
          <a:xfrm flipV="1">
            <a:off x="1577591" y="4012305"/>
            <a:ext cx="2914024" cy="229102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A09769B-35E1-914C-78F1-41C4C5A9B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108" y="3646413"/>
            <a:ext cx="807552" cy="807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370B5-D981-C4B6-8485-A14F276E4E6D}"/>
              </a:ext>
            </a:extLst>
          </p:cNvPr>
          <p:cNvSpPr txBox="1"/>
          <p:nvPr/>
        </p:nvSpPr>
        <p:spPr>
          <a:xfrm>
            <a:off x="4572000" y="1169733"/>
            <a:ext cx="4310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a “man” vector and we add a “king” vector we have a new amount.  We know this represents the concept of “royalty” but it’s a numeric vector.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79A939-87E2-05DC-9106-E32F841046AE}"/>
              </a:ext>
            </a:extLst>
          </p:cNvPr>
          <p:cNvCxnSpPr/>
          <p:nvPr/>
        </p:nvCxnSpPr>
        <p:spPr>
          <a:xfrm>
            <a:off x="3396346" y="3125037"/>
            <a:ext cx="989762" cy="80386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E1FCE9-4D1F-BE10-5F69-99A26CB5F8C8}"/>
              </a:ext>
            </a:extLst>
          </p:cNvPr>
          <p:cNvSpPr txBox="1"/>
          <p:nvPr/>
        </p:nvSpPr>
        <p:spPr>
          <a:xfrm>
            <a:off x="3396346" y="3589117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“Royalty”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6A3CF-2ABC-8903-773A-D45B7B0D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" y="365126"/>
            <a:ext cx="8762160" cy="591477"/>
          </a:xfrm>
        </p:spPr>
        <p:txBody>
          <a:bodyPr/>
          <a:lstStyle/>
          <a:p>
            <a:r>
              <a:rPr lang="en-US" sz="2800" dirty="0"/>
              <a:t>Word Embeddings help computers understand language.</a:t>
            </a:r>
          </a:p>
        </p:txBody>
      </p:sp>
    </p:spTree>
    <p:extLst>
      <p:ext uri="{BB962C8B-B14F-4D97-AF65-F5344CB8AC3E}">
        <p14:creationId xmlns:p14="http://schemas.microsoft.com/office/powerpoint/2010/main" val="150252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1ABA-026F-0D86-0297-85C936F14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188770-1EA8-836B-74AA-117899BD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756EB-877D-B347-FEEA-A165DA688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542BA-84A6-112B-C54D-2D2944854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FA9D8C-53B9-FA96-DD9C-5B5F749C5CA5}"/>
              </a:ext>
            </a:extLst>
          </p:cNvPr>
          <p:cNvCxnSpPr>
            <a:cxnSpLocks/>
          </p:cNvCxnSpPr>
          <p:nvPr/>
        </p:nvCxnSpPr>
        <p:spPr>
          <a:xfrm flipV="1">
            <a:off x="1577594" y="1245996"/>
            <a:ext cx="0" cy="507441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92275F-6F73-5611-E77D-C2F7B563F849}"/>
              </a:ext>
            </a:extLst>
          </p:cNvPr>
          <p:cNvCxnSpPr>
            <a:cxnSpLocks/>
          </p:cNvCxnSpPr>
          <p:nvPr/>
        </p:nvCxnSpPr>
        <p:spPr>
          <a:xfrm>
            <a:off x="1577594" y="6322086"/>
            <a:ext cx="561702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DA18C7-7ED9-A8AC-4096-CEB85E1293A0}"/>
              </a:ext>
            </a:extLst>
          </p:cNvPr>
          <p:cNvCxnSpPr/>
          <p:nvPr/>
        </p:nvCxnSpPr>
        <p:spPr>
          <a:xfrm flipV="1">
            <a:off x="1577594" y="3054697"/>
            <a:ext cx="1818752" cy="32657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ownload Free King Icons in PNG &amp; SVG">
            <a:extLst>
              <a:ext uri="{FF2B5EF4-FFF2-40B4-BE49-F238E27FC236}">
                <a16:creationId xmlns:a16="http://schemas.microsoft.com/office/drawing/2014/main" id="{6DC6845E-7E6C-FE40-B86D-5F9DFBBB1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46" y="2185598"/>
            <a:ext cx="807553" cy="80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25AEDC-3FB5-DE64-CE7C-6C2FA6361DC7}"/>
              </a:ext>
            </a:extLst>
          </p:cNvPr>
          <p:cNvCxnSpPr>
            <a:cxnSpLocks/>
          </p:cNvCxnSpPr>
          <p:nvPr/>
        </p:nvCxnSpPr>
        <p:spPr>
          <a:xfrm flipV="1">
            <a:off x="1577591" y="4012305"/>
            <a:ext cx="2914024" cy="22910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13A362-8AFA-783B-73A2-600C3C6336D8}"/>
              </a:ext>
            </a:extLst>
          </p:cNvPr>
          <p:cNvCxnSpPr>
            <a:cxnSpLocks/>
          </p:cNvCxnSpPr>
          <p:nvPr/>
        </p:nvCxnSpPr>
        <p:spPr>
          <a:xfrm flipV="1">
            <a:off x="1577592" y="4109776"/>
            <a:ext cx="4371032" cy="219355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29C7C9C-A978-E48D-B450-67E62370D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6108" y="3646413"/>
            <a:ext cx="807552" cy="8075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0CA924-9247-8E7F-F2C0-41A67B7F4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393" y="3249202"/>
            <a:ext cx="717824" cy="8075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F0031A-816B-5E1E-C3D5-3A592071EB37}"/>
              </a:ext>
            </a:extLst>
          </p:cNvPr>
          <p:cNvCxnSpPr/>
          <p:nvPr/>
        </p:nvCxnSpPr>
        <p:spPr>
          <a:xfrm>
            <a:off x="3396346" y="3125037"/>
            <a:ext cx="989762" cy="80386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311D43-B77F-230B-77A4-214A06EF7C36}"/>
              </a:ext>
            </a:extLst>
          </p:cNvPr>
          <p:cNvSpPr txBox="1"/>
          <p:nvPr/>
        </p:nvSpPr>
        <p:spPr>
          <a:xfrm>
            <a:off x="3396346" y="3589117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“Royalty”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A3D3A-17C2-65A6-ED7E-715D26B45F40}"/>
              </a:ext>
            </a:extLst>
          </p:cNvPr>
          <p:cNvCxnSpPr/>
          <p:nvPr/>
        </p:nvCxnSpPr>
        <p:spPr>
          <a:xfrm>
            <a:off x="4631020" y="2703310"/>
            <a:ext cx="989762" cy="80386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EA3928-BBD1-4F8B-B82A-11539D0E8A7F}"/>
              </a:ext>
            </a:extLst>
          </p:cNvPr>
          <p:cNvSpPr txBox="1"/>
          <p:nvPr/>
        </p:nvSpPr>
        <p:spPr>
          <a:xfrm>
            <a:off x="4631020" y="3167390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“Royalty”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983A8-A71A-9B57-32E9-D539157279D8}"/>
              </a:ext>
            </a:extLst>
          </p:cNvPr>
          <p:cNvSpPr txBox="1"/>
          <p:nvPr/>
        </p:nvSpPr>
        <p:spPr>
          <a:xfrm>
            <a:off x="5948624" y="1169733"/>
            <a:ext cx="29341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start with the “woman” vector” then add the newly created vector of “</a:t>
            </a:r>
            <a:r>
              <a:rPr lang="en-US" dirty="0" err="1"/>
              <a:t>man+king</a:t>
            </a:r>
            <a:r>
              <a:rPr lang="en-US" dirty="0"/>
              <a:t>” which we know is “royalty” what should we get?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D88F0A-A44A-15E3-8841-A0D4EDBCA651}"/>
              </a:ext>
            </a:extLst>
          </p:cNvPr>
          <p:cNvSpPr txBox="1"/>
          <p:nvPr/>
        </p:nvSpPr>
        <p:spPr>
          <a:xfrm>
            <a:off x="4386108" y="238135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9479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F19EC-29B3-0234-A2D5-7C52BA6E0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FF8C52-8FDF-90CD-AA8A-0739AA364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0D5E5-B7E5-47DE-D95A-12265AA68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8F44E-BFFF-CFD3-1508-2DE90B1FF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CA417D-53D5-1CB9-B5B1-6E3F18053C19}"/>
              </a:ext>
            </a:extLst>
          </p:cNvPr>
          <p:cNvCxnSpPr>
            <a:cxnSpLocks/>
          </p:cNvCxnSpPr>
          <p:nvPr/>
        </p:nvCxnSpPr>
        <p:spPr>
          <a:xfrm flipV="1">
            <a:off x="1577594" y="1245996"/>
            <a:ext cx="0" cy="507441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A51706-4F62-DF34-AB72-55F5C2CA3DC4}"/>
              </a:ext>
            </a:extLst>
          </p:cNvPr>
          <p:cNvCxnSpPr>
            <a:cxnSpLocks/>
          </p:cNvCxnSpPr>
          <p:nvPr/>
        </p:nvCxnSpPr>
        <p:spPr>
          <a:xfrm>
            <a:off x="1577594" y="6322086"/>
            <a:ext cx="561702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A614E4-1287-154C-BC7D-2E4B83D02FAE}"/>
              </a:ext>
            </a:extLst>
          </p:cNvPr>
          <p:cNvCxnSpPr/>
          <p:nvPr/>
        </p:nvCxnSpPr>
        <p:spPr>
          <a:xfrm flipV="1">
            <a:off x="1577594" y="3054697"/>
            <a:ext cx="1818752" cy="32657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ownload Free King Icons in PNG &amp; SVG">
            <a:extLst>
              <a:ext uri="{FF2B5EF4-FFF2-40B4-BE49-F238E27FC236}">
                <a16:creationId xmlns:a16="http://schemas.microsoft.com/office/drawing/2014/main" id="{33E94B42-4F5E-54EF-295D-865546BE5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46" y="2185598"/>
            <a:ext cx="807553" cy="80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4D9869-100A-E29C-6F21-44FC9AF1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928" y="1691953"/>
            <a:ext cx="807552" cy="80755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0673B-8A35-1385-7967-C8DD1ECF4A30}"/>
              </a:ext>
            </a:extLst>
          </p:cNvPr>
          <p:cNvCxnSpPr>
            <a:cxnSpLocks/>
          </p:cNvCxnSpPr>
          <p:nvPr/>
        </p:nvCxnSpPr>
        <p:spPr>
          <a:xfrm flipV="1">
            <a:off x="1577593" y="2638598"/>
            <a:ext cx="3024557" cy="368181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2D64CB-67D0-E87B-323D-F76C6DCAFC2A}"/>
              </a:ext>
            </a:extLst>
          </p:cNvPr>
          <p:cNvCxnSpPr>
            <a:cxnSpLocks/>
          </p:cNvCxnSpPr>
          <p:nvPr/>
        </p:nvCxnSpPr>
        <p:spPr>
          <a:xfrm flipV="1">
            <a:off x="1577591" y="4012305"/>
            <a:ext cx="2914024" cy="22910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8DAF93-B874-8E1F-07F2-27A1CC6CE44E}"/>
              </a:ext>
            </a:extLst>
          </p:cNvPr>
          <p:cNvCxnSpPr>
            <a:cxnSpLocks/>
          </p:cNvCxnSpPr>
          <p:nvPr/>
        </p:nvCxnSpPr>
        <p:spPr>
          <a:xfrm flipV="1">
            <a:off x="1577592" y="4109776"/>
            <a:ext cx="4371032" cy="219355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0B6F054-900B-1631-EF43-4CB46959D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6108" y="3646413"/>
            <a:ext cx="807552" cy="8075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A59087-01D6-C94B-34F0-4594C0705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393" y="3249202"/>
            <a:ext cx="717824" cy="8075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681F-F31E-A2C4-3BCB-698BBFDF6C08}"/>
              </a:ext>
            </a:extLst>
          </p:cNvPr>
          <p:cNvCxnSpPr/>
          <p:nvPr/>
        </p:nvCxnSpPr>
        <p:spPr>
          <a:xfrm>
            <a:off x="3396346" y="3125037"/>
            <a:ext cx="989762" cy="80386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6BF697-F19E-7B9C-3672-159C66F1ECB7}"/>
              </a:ext>
            </a:extLst>
          </p:cNvPr>
          <p:cNvSpPr txBox="1"/>
          <p:nvPr/>
        </p:nvSpPr>
        <p:spPr>
          <a:xfrm>
            <a:off x="3396346" y="3589117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“Royalty”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6C4303-CC9C-BEEF-F9CE-8DB30FF4BF9A}"/>
              </a:ext>
            </a:extLst>
          </p:cNvPr>
          <p:cNvCxnSpPr/>
          <p:nvPr/>
        </p:nvCxnSpPr>
        <p:spPr>
          <a:xfrm>
            <a:off x="4631020" y="2703310"/>
            <a:ext cx="989762" cy="80386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6D52EC-08F7-2804-D512-F7CCECDEADF3}"/>
              </a:ext>
            </a:extLst>
          </p:cNvPr>
          <p:cNvSpPr txBox="1"/>
          <p:nvPr/>
        </p:nvSpPr>
        <p:spPr>
          <a:xfrm>
            <a:off x="4631020" y="3167390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“Royalty”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C78D81-6E07-228F-AB2D-B4B1784B58F0}"/>
              </a:ext>
            </a:extLst>
          </p:cNvPr>
          <p:cNvSpPr txBox="1"/>
          <p:nvPr/>
        </p:nvSpPr>
        <p:spPr>
          <a:xfrm>
            <a:off x="5948624" y="1169733"/>
            <a:ext cx="29341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Somewhere nearby in our TCM vectors should be the “Queen” vector because co-occurrence of man/king contexts is similar to woman/queen contexts even if the pair frequencies differ by group.</a:t>
            </a:r>
          </a:p>
        </p:txBody>
      </p:sp>
    </p:spTree>
    <p:extLst>
      <p:ext uri="{BB962C8B-B14F-4D97-AF65-F5344CB8AC3E}">
        <p14:creationId xmlns:p14="http://schemas.microsoft.com/office/powerpoint/2010/main" val="3124408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985" y="365126"/>
            <a:ext cx="8686800" cy="591477"/>
          </a:xfrm>
        </p:spPr>
        <p:txBody>
          <a:bodyPr/>
          <a:lstStyle/>
          <a:p>
            <a:r>
              <a:rPr lang="en-US" sz="2800" dirty="0"/>
              <a:t>Remember this? Vector Embeddings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0038" y="1727072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Vectors exist for the terms – vector for Lebron James, has commonalities with basketball, celebrity, &amp; male in many dimensions simultaneously.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18" y="2443755"/>
            <a:ext cx="5395403" cy="36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AF127-F08F-5E2C-79D0-88CF258A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20D043-ECF1-193E-8BD3-5AC18F7A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B_text2vec.R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5B65F-B20A-757B-A9ED-B84C3CAF2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47F71-9B4C-D29D-3915-1FA76F1A5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76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381DE9-B210-41B3-1B90-75C57590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127749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671DB9-B391-F58C-5A95-F9B98A6F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&amp; Improving with LLMs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CBEE7-41A4-D40A-E0AC-20877D117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84EF-380E-4BCF-106E-75ADF065F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58CA7-1961-A9BD-80AC-EAE8C0CBD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1" y="2245029"/>
            <a:ext cx="2359119" cy="3002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77447D-EA58-F75B-23A0-C5C9F9559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172" y="2241823"/>
            <a:ext cx="2359119" cy="3002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AC3959-84EF-9030-1A64-38A35C20D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13" y="2241823"/>
            <a:ext cx="2359118" cy="30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0A0E-C6D1-A4C7-106A-8DCA45F31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5CACA-259E-7DAA-C3FE-C8326A14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127749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AB0F0-EA9D-A385-D5EF-160AECD3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LLMs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6835E-8A71-138D-98EB-D0EC3B32C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49E70-6508-E982-FEB3-4DDD1F058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53801-5205-A3A7-3122-0D7D7D3AA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1" y="2245029"/>
            <a:ext cx="2359119" cy="3002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95BCC-B1B8-09E2-6E0F-D95D6619CC49}"/>
              </a:ext>
            </a:extLst>
          </p:cNvPr>
          <p:cNvSpPr txBox="1"/>
          <p:nvPr/>
        </p:nvSpPr>
        <p:spPr>
          <a:xfrm>
            <a:off x="3145134" y="2690336"/>
            <a:ext cx="53702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LLM is like a new college graduate, it has experiences &amp; knowledge</a:t>
            </a:r>
          </a:p>
          <a:p>
            <a:r>
              <a:rPr lang="en-US" dirty="0"/>
              <a:t>(and is often too eager).  It does not have specific non-public knowledge or information of events that happened after it’s “knowledge cutoff”</a:t>
            </a:r>
          </a:p>
          <a:p>
            <a:endParaRPr lang="en-US" dirty="0"/>
          </a:p>
          <a:p>
            <a:r>
              <a:rPr lang="en-US" i="1" dirty="0"/>
              <a:t>The data it was trained on was robust but a point in time.  The LLM is general purpose, non specific and not contemporary.</a:t>
            </a:r>
          </a:p>
        </p:txBody>
      </p:sp>
    </p:spTree>
    <p:extLst>
      <p:ext uri="{BB962C8B-B14F-4D97-AF65-F5344CB8AC3E}">
        <p14:creationId xmlns:p14="http://schemas.microsoft.com/office/powerpoint/2010/main" val="394854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9EBC4-F7BC-B8F8-5361-350B1C68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81C6B-0D3A-CBA5-1352-D6A841D0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127749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5007AC-7F8F-A498-1C60-F91CD133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3DEDD-5EDB-7952-AD27-4AFBCBF8B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C8E61-8A28-F806-C470-306B95551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86879C-E653-58A3-4D3F-FBAC15F03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1" y="2245029"/>
            <a:ext cx="2359119" cy="3002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C0FF08-0BAE-9589-7D42-F0E34105F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1" y="2241821"/>
            <a:ext cx="2359119" cy="3002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00B8C-38EE-A500-81F0-93C2C5618B9E}"/>
              </a:ext>
            </a:extLst>
          </p:cNvPr>
          <p:cNvSpPr txBox="1"/>
          <p:nvPr/>
        </p:nvSpPr>
        <p:spPr>
          <a:xfrm>
            <a:off x="3145134" y="2690336"/>
            <a:ext cx="5370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 is like handing the LLM a bit of relevant information along with the user prompt.  </a:t>
            </a:r>
            <a:r>
              <a:rPr lang="en-US" i="1" dirty="0"/>
              <a:t>After building the workflow, the information retrieval and documents may need to be updated periodically but less difficult than fine-tuning (next slide).</a:t>
            </a:r>
          </a:p>
        </p:txBody>
      </p:sp>
    </p:spTree>
    <p:extLst>
      <p:ext uri="{BB962C8B-B14F-4D97-AF65-F5344CB8AC3E}">
        <p14:creationId xmlns:p14="http://schemas.microsoft.com/office/powerpoint/2010/main" val="71070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37F13-75C3-8B5B-F3AB-8B21C2D0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FB44A-3FFE-7016-508A-B7DF9194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127749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18CCA3-83AB-8A86-F090-927DE25C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a LLM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4EE38-E4C0-47B2-8E49-A48CF0F2F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A8899-90E0-DF58-14B3-9B63C6BA6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B2D72-4158-D674-A75A-8B616A7B3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1" y="2245029"/>
            <a:ext cx="2359119" cy="3002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84505-2F7E-BDF8-D765-571D46290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1" y="2241821"/>
            <a:ext cx="2359119" cy="3002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38781C-7D74-CFD2-BC76-CF168CF2D79B}"/>
              </a:ext>
            </a:extLst>
          </p:cNvPr>
          <p:cNvSpPr txBox="1"/>
          <p:nvPr/>
        </p:nvSpPr>
        <p:spPr>
          <a:xfrm>
            <a:off x="3145134" y="2690336"/>
            <a:ext cx="5370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Fine-tuning is using specific, curated data to add context, and information to the last layers of a LLM.  In doing so you can add contemporary information (update the knowledge cutoff), add specific and even non public information.  </a:t>
            </a:r>
            <a:r>
              <a:rPr lang="en-US" i="1" dirty="0"/>
              <a:t>Fine-tuning is time consuming, requires great skill and is seldom done.  After fine-tuning the information may become stale again requiring rework.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74B6F-1CF8-4B94-DD9A-C18D4CF6B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2" y="2238612"/>
            <a:ext cx="2359118" cy="30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25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33163F-EC0B-A4AD-D4DD-AB8D3391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A1F570-97BF-FEC1-BAAF-0FFAB037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F3914-EC9B-189D-C851-58D56760C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7B36A-38E0-E5C0-D25B-E49FABAD1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5AE6F-C663-05F9-E558-D28FAC5C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17" y="1386549"/>
            <a:ext cx="7965533" cy="43912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8AC4B8-A497-67EB-C6BA-40345FBA9686}"/>
              </a:ext>
            </a:extLst>
          </p:cNvPr>
          <p:cNvSpPr/>
          <p:nvPr/>
        </p:nvSpPr>
        <p:spPr>
          <a:xfrm>
            <a:off x="2773345" y="4260501"/>
            <a:ext cx="1798655" cy="49236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0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C0C8D9-ACEA-CF93-5002-7BCE3510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016E52-85FA-8FA7-3764-5B83A12D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DD7F8-AF00-FA84-6444-F9D4366B3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C3BE8-3187-462E-F22C-473826523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E34DA-A855-376C-5BC0-F6A216E7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87" y="0"/>
            <a:ext cx="724962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1B964B-2AA8-D812-A594-233291C751D0}"/>
              </a:ext>
            </a:extLst>
          </p:cNvPr>
          <p:cNvSpPr/>
          <p:nvPr/>
        </p:nvSpPr>
        <p:spPr>
          <a:xfrm>
            <a:off x="3938954" y="2411604"/>
            <a:ext cx="1798655" cy="49236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6A0B9C-37D2-EAD7-A6AC-5A7DEC6B9E4A}"/>
              </a:ext>
            </a:extLst>
          </p:cNvPr>
          <p:cNvSpPr/>
          <p:nvPr/>
        </p:nvSpPr>
        <p:spPr>
          <a:xfrm>
            <a:off x="1230295" y="5174902"/>
            <a:ext cx="2176096" cy="21101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2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982D9-07FE-E26F-797D-D59F41C9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B2BC4D-0529-9FAC-CB74-6CED3BB1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135FA-DD9E-24A7-2E95-E4CCDE859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6FFD3-AC9D-0F5B-C525-EED3B1AB2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F70CF-6E8E-1EB1-24EE-324FF1AE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92009"/>
            <a:ext cx="7772400" cy="22739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55697C-02BF-3D7F-F777-F8AF73245CB4}"/>
              </a:ext>
            </a:extLst>
          </p:cNvPr>
          <p:cNvSpPr/>
          <p:nvPr/>
        </p:nvSpPr>
        <p:spPr>
          <a:xfrm>
            <a:off x="4652386" y="3717890"/>
            <a:ext cx="3862963" cy="34164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3B4FA-6A85-C27B-04BB-ACC038AF627C}"/>
              </a:ext>
            </a:extLst>
          </p:cNvPr>
          <p:cNvSpPr/>
          <p:nvPr/>
        </p:nvSpPr>
        <p:spPr>
          <a:xfrm>
            <a:off x="754569" y="3970774"/>
            <a:ext cx="1365634" cy="34164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9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BBBD6-BC60-327C-1753-12FB8404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7FE54-767D-7175-5255-BAF33DF7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24449"/>
            <a:ext cx="7886700" cy="591477"/>
          </a:xfrm>
        </p:spPr>
        <p:txBody>
          <a:bodyPr/>
          <a:lstStyle/>
          <a:p>
            <a:r>
              <a:rPr lang="en-US" sz="2400" dirty="0"/>
              <a:t>Although the knowledge of the model is static, the response has been “augmented” with contemporary information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C271F-C02D-D435-CBF2-2A8B23EED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822C5-4A19-B0BE-6442-2491A376A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04C68-BEBC-371E-86B2-7871BF9C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98960"/>
            <a:ext cx="7772400" cy="40700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771BC4-0A56-4632-527A-08333F048E87}"/>
              </a:ext>
            </a:extLst>
          </p:cNvPr>
          <p:cNvSpPr/>
          <p:nvPr/>
        </p:nvSpPr>
        <p:spPr>
          <a:xfrm>
            <a:off x="514350" y="5617029"/>
            <a:ext cx="7886700" cy="502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a vastly simplified version of this augmented workflow.</a:t>
            </a:r>
          </a:p>
        </p:txBody>
      </p:sp>
    </p:spTree>
    <p:extLst>
      <p:ext uri="{BB962C8B-B14F-4D97-AF65-F5344CB8AC3E}">
        <p14:creationId xmlns:p14="http://schemas.microsoft.com/office/powerpoint/2010/main" val="2275084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67E3F-D700-C40B-FAB5-7B3DBE3C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365B7-C1D3-9AA4-905E-B6235B2E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1FB5D-AE86-3D0A-9778-A8D3EF0A8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8D14E-30BE-5CE2-24B2-5C4AA8699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18EC948-32E0-1E82-8BF6-B42A8ABD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9139"/>
            <a:ext cx="9144000" cy="264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30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0F1AC-4BAC-E33E-1E43-F074F4DB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5F2CC-14CB-287B-0721-4A04A2BA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we’ve primarily used DTMs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986A2-D40C-EA5E-8625-9D69FD712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C85C8-D952-5446-CABE-8A7AC83FA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DC797B-8F2A-A55C-C2B4-5E34666EE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049322"/>
              </p:ext>
            </p:extLst>
          </p:nvPr>
        </p:nvGraphicFramePr>
        <p:xfrm>
          <a:off x="365760" y="1630150"/>
          <a:ext cx="8341444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6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7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86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25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Document_n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F893320-CE33-668C-89A3-494FA41BCADD}"/>
              </a:ext>
            </a:extLst>
          </p:cNvPr>
          <p:cNvSpPr/>
          <p:nvPr/>
        </p:nvSpPr>
        <p:spPr>
          <a:xfrm>
            <a:off x="365760" y="1249919"/>
            <a:ext cx="8341444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</p:spTree>
    <p:extLst>
      <p:ext uri="{BB962C8B-B14F-4D97-AF65-F5344CB8AC3E}">
        <p14:creationId xmlns:p14="http://schemas.microsoft.com/office/powerpoint/2010/main" val="29973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E6408-6DE3-5EFA-DD6C-3A3A180B1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A30653-E178-6320-D22E-C326C3E3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RAG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EE24F-DC42-C0F2-BC7C-CE19BC983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7129D-183D-BFE4-B98E-05E61D4D5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FA475-2BB7-444F-96D3-CF1D03CB8AF8}"/>
              </a:ext>
            </a:extLst>
          </p:cNvPr>
          <p:cNvSpPr txBox="1"/>
          <p:nvPr/>
        </p:nvSpPr>
        <p:spPr>
          <a:xfrm>
            <a:off x="371789" y="1305341"/>
            <a:ext cx="8420519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How RAG 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Input: User submits a question or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 Retrieval: Relevant documents are fetched from a vector database or external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Contextual Response Generation: Retrieved documents are used to generate a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Output: Response is returned to the user, grounded in retrieved knowledge.</a:t>
            </a:r>
          </a:p>
          <a:p>
            <a:endParaRPr lang="en-US" dirty="0"/>
          </a:p>
          <a:p>
            <a:r>
              <a:rPr lang="en-US" sz="2000" b="1" dirty="0">
                <a:solidFill>
                  <a:schemeClr val="accent1"/>
                </a:solidFill>
              </a:rPr>
              <a:t>Benefits of RAG:</a:t>
            </a:r>
          </a:p>
          <a:p>
            <a:r>
              <a:rPr lang="en-US" b="1" dirty="0"/>
              <a:t>Improved Accuracy</a:t>
            </a:r>
            <a:r>
              <a:rPr lang="en-US" dirty="0"/>
              <a:t>: By referencing external knowledge bases, RAG reduces errors and hallucinations.</a:t>
            </a:r>
          </a:p>
          <a:p>
            <a:r>
              <a:rPr lang="en-US" b="1" dirty="0"/>
              <a:t>Up-to-Date Information</a:t>
            </a:r>
            <a:r>
              <a:rPr lang="en-US" dirty="0"/>
              <a:t>: RAG allows LLMs to access current information, overcoming knowledge cut-offs</a:t>
            </a:r>
          </a:p>
          <a:p>
            <a:r>
              <a:rPr lang="en-US" b="1" dirty="0"/>
              <a:t>Flexibility and Scalability</a:t>
            </a:r>
            <a:r>
              <a:rPr lang="en-US" dirty="0"/>
              <a:t>: RAG can be customized for specific domains and industries, adding non-public information to your LLM responses </a:t>
            </a:r>
          </a:p>
        </p:txBody>
      </p:sp>
    </p:spTree>
    <p:extLst>
      <p:ext uri="{BB962C8B-B14F-4D97-AF65-F5344CB8AC3E}">
        <p14:creationId xmlns:p14="http://schemas.microsoft.com/office/powerpoint/2010/main" val="91603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6D12E-4E8F-1D1F-C36E-7BDABE68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6/27/25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C9A3B-1727-247C-128E-7691F087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28456-9965-26A0-A842-B28F9883C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41A92-2043-F811-6572-8DBC01D0F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FB329-8AD4-DAD9-F9DC-CC292D98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47" r="20394" b="46949"/>
          <a:stretch>
            <a:fillRect/>
          </a:stretch>
        </p:blipFill>
        <p:spPr>
          <a:xfrm>
            <a:off x="1360984" y="956603"/>
            <a:ext cx="6422031" cy="50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8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E9BAFB-0811-F19D-6FAD-6BA687F2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6/27/25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FF8C1-1192-F1E7-FCC1-8DA2D869E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9" y="365126"/>
            <a:ext cx="3868617" cy="591477"/>
          </a:xfrm>
        </p:spPr>
        <p:txBody>
          <a:bodyPr/>
          <a:lstStyle/>
          <a:p>
            <a:r>
              <a:rPr lang="en-US" dirty="0"/>
              <a:t>Open the files that put our RAG workflow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73DB1-0A28-0865-F8CB-9DD878610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8003B-A5C8-4E73-EC53-0C3071E2D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EE36F-7704-BA5C-55FD-7598BC9ADD3A}"/>
              </a:ext>
            </a:extLst>
          </p:cNvPr>
          <p:cNvSpPr txBox="1"/>
          <p:nvPr/>
        </p:nvSpPr>
        <p:spPr>
          <a:xfrm>
            <a:off x="333793" y="3333311"/>
            <a:ext cx="293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C_basicVectors.R</a:t>
            </a:r>
            <a:endParaRPr lang="en-US" dirty="0"/>
          </a:p>
          <a:p>
            <a:r>
              <a:rPr lang="en-US" dirty="0" err="1"/>
              <a:t>D_basicRAG.R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397D71-B48E-0BF4-5EDE-140D61BF8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/>
          <a:stretch>
            <a:fillRect/>
          </a:stretch>
        </p:blipFill>
        <p:spPr>
          <a:xfrm>
            <a:off x="3506874" y="0"/>
            <a:ext cx="5637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2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4F559-AA2E-A701-8759-FCD43A09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8B31E-E61E-C399-4019-0DD7FB58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3" y="136524"/>
            <a:ext cx="8756073" cy="591477"/>
          </a:xfrm>
        </p:spPr>
        <p:txBody>
          <a:bodyPr/>
          <a:lstStyle/>
          <a:p>
            <a:r>
              <a:rPr lang="en-US" dirty="0"/>
              <a:t>If you think about it a document’s context is held as a numeric vector.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F9A3C-AF9E-9B90-92A2-508902581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26CF0-316A-5614-6771-7265860B0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F52DB-BB34-5869-C7D2-87619C9B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832295"/>
            <a:ext cx="7772400" cy="736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06B13E-C31E-FA37-1396-A77A4D47B711}"/>
              </a:ext>
            </a:extLst>
          </p:cNvPr>
          <p:cNvSpPr txBox="1"/>
          <p:nvPr/>
        </p:nvSpPr>
        <p:spPr>
          <a:xfrm>
            <a:off x="845126" y="3105834"/>
            <a:ext cx="745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represent the specific document in the context of our corpus as</a:t>
            </a:r>
          </a:p>
          <a:p>
            <a:r>
              <a:rPr lang="en-US" dirty="0"/>
              <a:t>Document: c(1,1,1,0,0)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1F745B-7D14-2706-0893-E7DC49C7EB28}"/>
              </a:ext>
            </a:extLst>
          </p:cNvPr>
          <p:cNvSpPr/>
          <p:nvPr/>
        </p:nvSpPr>
        <p:spPr>
          <a:xfrm>
            <a:off x="193964" y="4571999"/>
            <a:ext cx="8756072" cy="979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unsupervised learning you’re examining clusters of documents, so its examining the context of documents in a vector space to identify similarity &amp; distances depending on the method.</a:t>
            </a:r>
          </a:p>
        </p:txBody>
      </p:sp>
    </p:spTree>
    <p:extLst>
      <p:ext uri="{BB962C8B-B14F-4D97-AF65-F5344CB8AC3E}">
        <p14:creationId xmlns:p14="http://schemas.microsoft.com/office/powerpoint/2010/main" val="340105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865CC-6090-1E20-F2FB-CEC842FC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DBDFB-AA3F-0B7A-E73B-7DCCBEF8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591477"/>
          </a:xfrm>
        </p:spPr>
        <p:txBody>
          <a:bodyPr/>
          <a:lstStyle/>
          <a:p>
            <a:r>
              <a:rPr lang="en-US" dirty="0"/>
              <a:t>But to understand language in context we need to orient the data differently.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388E8-D53F-3263-F912-AF6E7AA8D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AA890-0FB1-D8A3-4364-DD87EDE27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AE8958-5E03-0B4F-1212-00A3195C4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994703"/>
              </p:ext>
            </p:extLst>
          </p:nvPr>
        </p:nvGraphicFramePr>
        <p:xfrm>
          <a:off x="1524000" y="1896480"/>
          <a:ext cx="6096000" cy="2151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77942337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883510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71252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020581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3362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DocumentN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52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42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46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34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82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Term_N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2771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E49FDBF-E50E-327A-BB4F-9D7A862BEAF5}"/>
              </a:ext>
            </a:extLst>
          </p:cNvPr>
          <p:cNvSpPr txBox="1"/>
          <p:nvPr/>
        </p:nvSpPr>
        <p:spPr>
          <a:xfrm>
            <a:off x="845127" y="4232609"/>
            <a:ext cx="7453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</a:t>
            </a:r>
            <a:r>
              <a:rPr lang="en-US" dirty="0" err="1"/>
              <a:t>TermDocumentMatrix</a:t>
            </a:r>
            <a:r>
              <a:rPr lang="en-US" dirty="0"/>
              <a:t> we represent the specific term in the context of our corpus as</a:t>
            </a:r>
          </a:p>
          <a:p>
            <a:r>
              <a:rPr lang="en-US" dirty="0"/>
              <a:t>Term: c(1,0,1,0)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EFC18-F3E6-1BB1-3847-48FCBB4BACB7}"/>
              </a:ext>
            </a:extLst>
          </p:cNvPr>
          <p:cNvSpPr/>
          <p:nvPr/>
        </p:nvSpPr>
        <p:spPr>
          <a:xfrm>
            <a:off x="341745" y="5216339"/>
            <a:ext cx="8139545" cy="979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Oriented this way we can understand the context of a word in relation to documents the corpus.  The words are associated with the documents in this manner.</a:t>
            </a:r>
          </a:p>
        </p:txBody>
      </p:sp>
    </p:spTree>
    <p:extLst>
      <p:ext uri="{BB962C8B-B14F-4D97-AF65-F5344CB8AC3E}">
        <p14:creationId xmlns:p14="http://schemas.microsoft.com/office/powerpoint/2010/main" val="256745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6F29E-73AD-B4FE-FD39-84E56869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C18D8-F32A-CA3D-D572-D7117705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2" y="136524"/>
            <a:ext cx="8802255" cy="591477"/>
          </a:xfrm>
        </p:spPr>
        <p:txBody>
          <a:bodyPr/>
          <a:lstStyle/>
          <a:p>
            <a:r>
              <a:rPr lang="en-US" dirty="0"/>
              <a:t>To understand the co-occurrence of words we create a TCM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BCBDC-A19C-5D14-C6AB-691F10A9E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D7955-FCC1-7B24-46EF-9DD77F93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9B899-E862-F972-4304-0CC44DFC7323}"/>
              </a:ext>
            </a:extLst>
          </p:cNvPr>
          <p:cNvSpPr/>
          <p:nvPr/>
        </p:nvSpPr>
        <p:spPr>
          <a:xfrm>
            <a:off x="845127" y="5216339"/>
            <a:ext cx="7636163" cy="979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the entire corpus word to word relationships can be measured but we don’t know the documents any longer.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48B17-5419-ADAC-4959-55DFFC4C3860}"/>
              </a:ext>
            </a:extLst>
          </p:cNvPr>
          <p:cNvSpPr txBox="1"/>
          <p:nvPr/>
        </p:nvSpPr>
        <p:spPr>
          <a:xfrm>
            <a:off x="845126" y="3848417"/>
            <a:ext cx="745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Term Co-Occurrence Matrix we represent the specific term in the context of the other words </a:t>
            </a:r>
            <a:r>
              <a:rPr lang="en-US" dirty="0">
                <a:highlight>
                  <a:srgbClr val="FFFF00"/>
                </a:highlight>
              </a:rPr>
              <a:t>[EXPLANATION FORTHCOMING]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BC2A1-595D-4A03-37CE-581BD518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" t="84307" r="68182" b="3329"/>
          <a:stretch>
            <a:fillRect/>
          </a:stretch>
        </p:blipFill>
        <p:spPr>
          <a:xfrm>
            <a:off x="997526" y="1413164"/>
            <a:ext cx="7232073" cy="17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4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CDD96-1673-ABC1-7147-A2087C1C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7E917-64D3-CB9F-99DE-DDC89B3E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bosComments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[26374]</a:t>
            </a:r>
            <a:b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648BD-EE5A-0E19-7E52-AFE13FDA3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DA2FE-7115-597A-DA68-5ADBE05BC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25757-B2B7-A077-068F-2C223B6D4FF8}"/>
              </a:ext>
            </a:extLst>
          </p:cNvPr>
          <p:cNvSpPr txBox="1"/>
          <p:nvPr/>
        </p:nvSpPr>
        <p:spPr>
          <a:xfrm>
            <a:off x="5174900" y="1671318"/>
            <a:ext cx="37104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nikolas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proctor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susan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proctor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october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pm leave review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dorothy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fennell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davis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mom log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airbnb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account copy paste moment thankful stay dot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fantastic unfamiliar found hosts warmly welcoming encouraging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abundantly </a:t>
            </a:r>
            <a:r>
              <a:rPr lang="en-US" sz="14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knowledgable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city treasures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famous hidden year daughter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georgia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delight added warmth house room bathroom perfectly clean pleasantly amended spacious good coffee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french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pressed awaited morning house nicely located scant half block franklin park walk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userfriendly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public rail system making entirety city easily accessible dot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doorstep gracious respectful hosts mom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D2CB5F-C8BD-04C3-1897-74C8F71DCD82}"/>
              </a:ext>
            </a:extLst>
          </p:cNvPr>
          <p:cNvSpPr txBox="1"/>
          <p:nvPr/>
        </p:nvSpPr>
        <p:spPr>
          <a:xfrm>
            <a:off x="124114" y="1271208"/>
            <a:ext cx="429716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FROM: Nikolas Proctor  , </a:t>
            </a:r>
          </a:p>
          <a:p>
            <a:r>
              <a:rPr lang="en-US" sz="1200" dirty="0"/>
              <a:t>TO: Susan Proctor </a:t>
            </a:r>
          </a:p>
          <a:p>
            <a:r>
              <a:rPr lang="en-US" sz="1200" dirty="0"/>
              <a:t>October 7, 2014 2:27 pm</a:t>
            </a:r>
          </a:p>
          <a:p>
            <a:r>
              <a:rPr lang="en-US" sz="1200" dirty="0"/>
              <a:t>Re; Please leave a review for Dorothy &amp; Seth Fennell + Davis</a:t>
            </a:r>
          </a:p>
          <a:p>
            <a:endParaRPr lang="en-US" sz="1200" dirty="0"/>
          </a:p>
          <a:p>
            <a:r>
              <a:rPr lang="en-US" sz="1200" dirty="0"/>
              <a:t>Hi Mom, </a:t>
            </a:r>
          </a:p>
          <a:p>
            <a:endParaRPr lang="en-US" sz="1200" dirty="0"/>
          </a:p>
          <a:p>
            <a:r>
              <a:rPr lang="en-US" sz="1200" dirty="0"/>
              <a:t>I can't log into your </a:t>
            </a:r>
            <a:r>
              <a:rPr lang="en-US" sz="1200" dirty="0" err="1"/>
              <a:t>airbnb</a:t>
            </a:r>
            <a:r>
              <a:rPr lang="en-US" sz="1200" dirty="0"/>
              <a:t> account, but if you could please copy and paste the following when you have a moment, I'd be thankful: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""Our stay with Dot and Seth was fantastic.  We were about as unfamiliar with Boston we could have been, but found our hosts to be warmly welcoming, encouraging, and </a:t>
            </a:r>
            <a:r>
              <a:rPr lang="en-US" sz="1200" dirty="0">
                <a:highlight>
                  <a:srgbClr val="FFFF00"/>
                </a:highlight>
              </a:rPr>
              <a:t>abundantly</a:t>
            </a:r>
            <a:r>
              <a:rPr lang="en-US" sz="1200" dirty="0"/>
              <a:t> </a:t>
            </a:r>
            <a:r>
              <a:rPr lang="en-US" sz="1200" dirty="0" err="1"/>
              <a:t>knowledgable</a:t>
            </a:r>
            <a:r>
              <a:rPr lang="en-US" sz="1200" dirty="0"/>
              <a:t> of the city's </a:t>
            </a:r>
            <a:r>
              <a:rPr lang="en-US" sz="1200" dirty="0">
                <a:highlight>
                  <a:srgbClr val="FFFF00"/>
                </a:highlight>
              </a:rPr>
              <a:t>treasures</a:t>
            </a:r>
            <a:r>
              <a:rPr lang="en-US" sz="1200" dirty="0"/>
              <a:t>, both famous and hidden.  Their 1.5 year old daughter Georgia was a delight and added to the warmth of the house.  Our room and it's bathroom were perfectly clean, pleasantly amended, and spacious.   Good coffee, </a:t>
            </a:r>
            <a:r>
              <a:rPr lang="en-US" sz="1200" dirty="0" err="1"/>
              <a:t>french</a:t>
            </a:r>
            <a:r>
              <a:rPr lang="en-US" sz="1200" dirty="0"/>
              <a:t> pressed, awaited us each morning.  The house is also nicely located, a scant half block from Franklin Park and a very brief walk from the T, Boston's user-friendly public rail system, making the entirety of the city easily accessible from Dot and Seth's doorstep.  Many thanks to our gracious and respectful hosts!""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Thanks, Mom!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E6B14-5993-5543-5123-DCDE9E60198B}"/>
              </a:ext>
            </a:extLst>
          </p:cNvPr>
          <p:cNvSpPr txBox="1"/>
          <p:nvPr/>
        </p:nvSpPr>
        <p:spPr>
          <a:xfrm>
            <a:off x="5174900" y="1276324"/>
            <a:ext cx="36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Cleaned </a:t>
            </a:r>
            <a:r>
              <a:rPr lang="en-US" sz="1400" dirty="0"/>
              <a:t>– 3 words apart (including treasures)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4BA2F6-198A-7996-5C8A-0A2CD7D1F73F}"/>
              </a:ext>
            </a:extLst>
          </p:cNvPr>
          <p:cNvSpPr txBox="1"/>
          <p:nvPr/>
        </p:nvSpPr>
        <p:spPr>
          <a:xfrm>
            <a:off x="155603" y="96343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289480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C8CE1-FD2C-58D5-45CF-7AD41F9BA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66875-3B5E-D231-0B9A-6CB68D22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0ADB2E-9B2C-6CB3-7E4C-A238D7E9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2" y="136524"/>
            <a:ext cx="8802255" cy="591477"/>
          </a:xfrm>
        </p:spPr>
        <p:txBody>
          <a:bodyPr/>
          <a:lstStyle/>
          <a:p>
            <a:r>
              <a:rPr lang="en-US" dirty="0"/>
              <a:t>The values are the word co-occurrence and strength of context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9A9D8-B842-D51C-FF3F-AE11D441B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4484B-8A2A-5DC7-1B64-30BCAC230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872232-6897-CC4E-BB3B-FB3171EF0443}"/>
              </a:ext>
            </a:extLst>
          </p:cNvPr>
          <p:cNvSpPr/>
          <p:nvPr/>
        </p:nvSpPr>
        <p:spPr>
          <a:xfrm>
            <a:off x="479136" y="4874830"/>
            <a:ext cx="8185726" cy="1140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“abundantly” and “treasures” appeared one time within 5 word windows.  Abundantly and treasures were 3 words apart in the window.</a:t>
            </a:r>
          </a:p>
          <a:p>
            <a:pPr algn="ctr"/>
            <a:r>
              <a:rPr lang="en-US" dirty="0"/>
              <a:t>1/3 is a measure of their co-occurrence and the proximity in the window as a measure of context “strength”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B40AFE-B937-038C-B6FC-F2EC8132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" t="84307" r="68182" b="3329"/>
          <a:stretch>
            <a:fillRect/>
          </a:stretch>
        </p:blipFill>
        <p:spPr>
          <a:xfrm>
            <a:off x="997526" y="1413164"/>
            <a:ext cx="7232073" cy="17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3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2D60D-8AF2-346B-9DF6-77ED1712E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86AD36-CD52-2D02-70CB-22619EA0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4306"/>
            <a:ext cx="7886700" cy="591477"/>
          </a:xfrm>
        </p:spPr>
        <p:txBody>
          <a:bodyPr/>
          <a:lstStyle/>
          <a:p>
            <a:r>
              <a:rPr lang="en-US" sz="2000" dirty="0"/>
              <a:t>For one context window it is 1/distance for the window but we don’t know the exact frequency of pairs just total co-occurrence &amp; strength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E5DE0-C0E8-7EFB-02A2-1FF532FF6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04D1B-DE9F-755E-0C63-2C0767681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67A1B-F0E3-F6E7-08A5-C625CFF5410F}"/>
              </a:ext>
            </a:extLst>
          </p:cNvPr>
          <p:cNvSpPr txBox="1"/>
          <p:nvPr/>
        </p:nvSpPr>
        <p:spPr>
          <a:xfrm>
            <a:off x="2184301" y="1285769"/>
            <a:ext cx="327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Observed Co- </a:t>
            </a:r>
            <a:r>
              <a:rPr lang="en-US" sz="2400" dirty="0" err="1"/>
              <a:t>Occurence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8C661-C861-08BA-7D1B-0D937258C6AE}"/>
              </a:ext>
            </a:extLst>
          </p:cNvPr>
          <p:cNvSpPr txBox="1"/>
          <p:nvPr/>
        </p:nvSpPr>
        <p:spPr>
          <a:xfrm>
            <a:off x="258617" y="3122941"/>
            <a:ext cx="840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C0C0C0"/>
                </a:highlight>
              </a:rPr>
              <a:t>"hidden famous” </a:t>
            </a:r>
            <a:r>
              <a:rPr lang="en-US" sz="1400" dirty="0"/>
              <a:t>Appears once in the corpus =</a:t>
            </a:r>
            <a:r>
              <a:rPr lang="en-US" sz="1400" dirty="0">
                <a:highlight>
                  <a:srgbClr val="FFFF00"/>
                </a:highlight>
              </a:rPr>
              <a:t> 1</a:t>
            </a:r>
            <a:r>
              <a:rPr lang="en-US" sz="1400" dirty="0"/>
              <a:t>; Weight is 1/distance so </a:t>
            </a:r>
            <a:r>
              <a:rPr lang="en-US" sz="1400" dirty="0">
                <a:highlight>
                  <a:srgbClr val="FFFF00"/>
                </a:highlight>
              </a:rPr>
              <a:t>1/1</a:t>
            </a:r>
          </a:p>
          <a:p>
            <a:r>
              <a:rPr lang="en-US" sz="1400" b="1" dirty="0">
                <a:highlight>
                  <a:srgbClr val="C0C0C0"/>
                </a:highlight>
              </a:rPr>
              <a:t>"hidden </a:t>
            </a:r>
            <a:r>
              <a:rPr lang="en-US" sz="1400" dirty="0">
                <a:highlight>
                  <a:srgbClr val="C0C0C0"/>
                </a:highlight>
              </a:rPr>
              <a:t>Harvard</a:t>
            </a:r>
            <a:r>
              <a:rPr lang="en-US" sz="1400" b="1" dirty="0">
                <a:highlight>
                  <a:srgbClr val="C0C0C0"/>
                </a:highlight>
              </a:rPr>
              <a:t> famous”</a:t>
            </a:r>
            <a:r>
              <a:rPr lang="en-US" sz="1400" b="1" dirty="0"/>
              <a:t> </a:t>
            </a:r>
            <a:r>
              <a:rPr lang="en-US" sz="1400" dirty="0"/>
              <a:t>Appears once in the corpus = </a:t>
            </a:r>
            <a:r>
              <a:rPr lang="en-US" sz="1400" dirty="0">
                <a:highlight>
                  <a:srgbClr val="FFFF00"/>
                </a:highlight>
              </a:rPr>
              <a:t>1</a:t>
            </a:r>
            <a:r>
              <a:rPr lang="en-US" sz="1400" dirty="0"/>
              <a:t>; Weight is 1/distance so </a:t>
            </a:r>
            <a:r>
              <a:rPr lang="en-US" sz="1400" dirty="0">
                <a:highlight>
                  <a:srgbClr val="FFFF00"/>
                </a:highlight>
              </a:rPr>
              <a:t>1/2 </a:t>
            </a:r>
          </a:p>
          <a:p>
            <a:r>
              <a:rPr lang="en-US" sz="1400" b="1" dirty="0">
                <a:highlight>
                  <a:srgbClr val="C0C0C0"/>
                </a:highlight>
              </a:rPr>
              <a:t>"hidden </a:t>
            </a:r>
            <a:r>
              <a:rPr lang="en-US" sz="1400" dirty="0">
                <a:highlight>
                  <a:srgbClr val="C0C0C0"/>
                </a:highlight>
              </a:rPr>
              <a:t>Harvard Harvard </a:t>
            </a:r>
            <a:r>
              <a:rPr lang="en-US" sz="1400" b="1" dirty="0">
                <a:highlight>
                  <a:srgbClr val="C0C0C0"/>
                </a:highlight>
              </a:rPr>
              <a:t>famous” </a:t>
            </a:r>
            <a:r>
              <a:rPr lang="en-US" sz="1400" dirty="0"/>
              <a:t>Appears once in the corpus = </a:t>
            </a:r>
            <a:r>
              <a:rPr lang="en-US" sz="1400" dirty="0">
                <a:highlight>
                  <a:srgbClr val="FFFF00"/>
                </a:highlight>
              </a:rPr>
              <a:t>1</a:t>
            </a:r>
            <a:r>
              <a:rPr lang="en-US" sz="1400" dirty="0"/>
              <a:t>; Weight is 1/distance so </a:t>
            </a:r>
            <a:r>
              <a:rPr lang="en-US" sz="1400" dirty="0">
                <a:highlight>
                  <a:srgbClr val="FFFF00"/>
                </a:highlight>
              </a:rPr>
              <a:t>1/3</a:t>
            </a:r>
            <a:r>
              <a:rPr lang="en-US" sz="1400" dirty="0"/>
              <a:t> </a:t>
            </a:r>
          </a:p>
          <a:p>
            <a:r>
              <a:rPr lang="en-US" sz="1400" b="1" dirty="0">
                <a:highlight>
                  <a:srgbClr val="C0C0C0"/>
                </a:highlight>
              </a:rPr>
              <a:t>"hidden </a:t>
            </a:r>
            <a:r>
              <a:rPr lang="en-US" sz="1400" dirty="0">
                <a:highlight>
                  <a:srgbClr val="C0C0C0"/>
                </a:highlight>
              </a:rPr>
              <a:t>Harvard Harvard Harvard </a:t>
            </a:r>
            <a:r>
              <a:rPr lang="en-US" sz="1400" b="1" dirty="0">
                <a:highlight>
                  <a:srgbClr val="C0C0C0"/>
                </a:highlight>
              </a:rPr>
              <a:t>famous” </a:t>
            </a:r>
            <a:r>
              <a:rPr lang="en-US" sz="1400" dirty="0"/>
              <a:t>Appears once in the corpus = </a:t>
            </a:r>
            <a:r>
              <a:rPr lang="en-US" sz="1400" dirty="0">
                <a:highlight>
                  <a:srgbClr val="FFFF00"/>
                </a:highlight>
              </a:rPr>
              <a:t>1</a:t>
            </a:r>
            <a:r>
              <a:rPr lang="en-US" sz="1400" dirty="0"/>
              <a:t>; Weight is 1/distance so </a:t>
            </a:r>
            <a:r>
              <a:rPr lang="en-US" sz="1400" dirty="0">
                <a:highlight>
                  <a:srgbClr val="FFFF00"/>
                </a:highlight>
              </a:rPr>
              <a:t>1/4</a:t>
            </a:r>
            <a:r>
              <a:rPr lang="en-US" sz="1400" dirty="0"/>
              <a:t> </a:t>
            </a:r>
            <a:endParaRPr lang="en-US" sz="1400" b="1" dirty="0"/>
          </a:p>
          <a:p>
            <a:r>
              <a:rPr lang="en-US" sz="1400" b="1" dirty="0">
                <a:highlight>
                  <a:srgbClr val="C0C0C0"/>
                </a:highlight>
              </a:rPr>
              <a:t>"hidden </a:t>
            </a:r>
            <a:r>
              <a:rPr lang="en-US" sz="1400" dirty="0">
                <a:highlight>
                  <a:srgbClr val="C0C0C0"/>
                </a:highlight>
              </a:rPr>
              <a:t>Harvard Harvard Harvard Harvard</a:t>
            </a:r>
            <a:r>
              <a:rPr lang="en-US" sz="1400" b="1" dirty="0">
                <a:highlight>
                  <a:srgbClr val="C0C0C0"/>
                </a:highlight>
              </a:rPr>
              <a:t> famous” </a:t>
            </a:r>
            <a:r>
              <a:rPr lang="en-US" sz="1400" dirty="0"/>
              <a:t>Appears once in the corpus = </a:t>
            </a:r>
            <a:r>
              <a:rPr lang="en-US" sz="1400" dirty="0">
                <a:highlight>
                  <a:srgbClr val="FFFF00"/>
                </a:highlight>
              </a:rPr>
              <a:t>1</a:t>
            </a:r>
            <a:r>
              <a:rPr lang="en-US" sz="1400" dirty="0"/>
              <a:t>; Weight is 1/distance so </a:t>
            </a:r>
            <a:r>
              <a:rPr lang="en-US" sz="1400" dirty="0">
                <a:highlight>
                  <a:srgbClr val="FFFF00"/>
                </a:highlight>
              </a:rPr>
              <a:t>1/5</a:t>
            </a:r>
            <a:endParaRPr lang="en-US" sz="1400" dirty="0"/>
          </a:p>
        </p:txBody>
      </p:sp>
      <p:sp>
        <p:nvSpPr>
          <p:cNvPr id="8" name="Division 7">
            <a:extLst>
              <a:ext uri="{FF2B5EF4-FFF2-40B4-BE49-F238E27FC236}">
                <a16:creationId xmlns:a16="http://schemas.microsoft.com/office/drawing/2014/main" id="{D7B9F87F-E6A2-07AC-0C36-CD90F6CCD51C}"/>
              </a:ext>
            </a:extLst>
          </p:cNvPr>
          <p:cNvSpPr/>
          <p:nvPr/>
        </p:nvSpPr>
        <p:spPr>
          <a:xfrm>
            <a:off x="3546763" y="1604013"/>
            <a:ext cx="914400" cy="914400"/>
          </a:xfrm>
          <a:prstGeom prst="mathDivid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6F412-BC08-2956-0BA2-231B23A8F51B}"/>
              </a:ext>
            </a:extLst>
          </p:cNvPr>
          <p:cNvSpPr txBox="1"/>
          <p:nvPr/>
        </p:nvSpPr>
        <p:spPr>
          <a:xfrm>
            <a:off x="1795160" y="243886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 (1/distance of the word pair in the window)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BB8F9DA7-9781-8205-7F01-7B34711FD40F}"/>
              </a:ext>
            </a:extLst>
          </p:cNvPr>
          <p:cNvSpPr/>
          <p:nvPr/>
        </p:nvSpPr>
        <p:spPr>
          <a:xfrm rot="5400000">
            <a:off x="699781" y="4974331"/>
            <a:ext cx="1490578" cy="70018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66B713-0DCA-A441-8B79-3248AB35B48A}"/>
              </a:ext>
            </a:extLst>
          </p:cNvPr>
          <p:cNvSpPr txBox="1"/>
          <p:nvPr/>
        </p:nvSpPr>
        <p:spPr>
          <a:xfrm>
            <a:off x="1995394" y="5139755"/>
            <a:ext cx="989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2.2833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3FDD6-9672-0D3E-9B33-2C1F8A709180}"/>
              </a:ext>
            </a:extLst>
          </p:cNvPr>
          <p:cNvSpPr txBox="1"/>
          <p:nvPr/>
        </p:nvSpPr>
        <p:spPr>
          <a:xfrm>
            <a:off x="400050" y="45027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1/1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A8B592-ABDE-83BA-D62D-A0B90D038873}"/>
              </a:ext>
            </a:extLst>
          </p:cNvPr>
          <p:cNvSpPr txBox="1"/>
          <p:nvPr/>
        </p:nvSpPr>
        <p:spPr>
          <a:xfrm>
            <a:off x="400050" y="48720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1/2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A3B366-3CC7-693F-FB20-6129A0E293F2}"/>
              </a:ext>
            </a:extLst>
          </p:cNvPr>
          <p:cNvSpPr txBox="1"/>
          <p:nvPr/>
        </p:nvSpPr>
        <p:spPr>
          <a:xfrm>
            <a:off x="400050" y="5241383"/>
            <a:ext cx="1890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1/3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3EC8D-8398-6AA4-FB0F-67D6565A5EC5}"/>
              </a:ext>
            </a:extLst>
          </p:cNvPr>
          <p:cNvSpPr txBox="1"/>
          <p:nvPr/>
        </p:nvSpPr>
        <p:spPr>
          <a:xfrm>
            <a:off x="400050" y="56107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1/4</a:t>
            </a:r>
            <a:r>
              <a:rPr lang="en-US" sz="1800" dirty="0"/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4BF69-7B58-92AD-E817-96756D67E077}"/>
              </a:ext>
            </a:extLst>
          </p:cNvPr>
          <p:cNvSpPr txBox="1"/>
          <p:nvPr/>
        </p:nvSpPr>
        <p:spPr>
          <a:xfrm>
            <a:off x="400050" y="59870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1/5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539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2303</Words>
  <Application>Microsoft Macintosh PowerPoint</Application>
  <PresentationFormat>On-screen Show (4:3)</PresentationFormat>
  <Paragraphs>382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 Unicode MS</vt:lpstr>
      <vt:lpstr>Arial</vt:lpstr>
      <vt:lpstr>Calibri</vt:lpstr>
      <vt:lpstr>Consolas</vt:lpstr>
      <vt:lpstr>1_Office Theme</vt:lpstr>
      <vt:lpstr>Text Vectors &amp; RAG</vt:lpstr>
      <vt:lpstr>Remember this? Vector Embeddings</vt:lpstr>
      <vt:lpstr>So far we’ve primarily used DTMs</vt:lpstr>
      <vt:lpstr>If you think about it a document’s context is held as a numeric vector.</vt:lpstr>
      <vt:lpstr>But to understand language in context we need to orient the data differently.</vt:lpstr>
      <vt:lpstr>To understand the co-occurrence of words we create a TCM</vt:lpstr>
      <vt:lpstr>bosComments[26374] </vt:lpstr>
      <vt:lpstr>The values are the word co-occurrence and strength of context</vt:lpstr>
      <vt:lpstr>For one context window it is 1/distance for the window but we don’t know the exact frequency of pairs just total co-occurrence &amp; strength</vt:lpstr>
      <vt:lpstr>You simply add up the observed occurrences at the various strengths for the metric </vt:lpstr>
      <vt:lpstr>Example for hidden famous value</vt:lpstr>
      <vt:lpstr>The skipgram window is symmetrical and slides across the documents.</vt:lpstr>
      <vt:lpstr>In the end the window is 10 words plus the center word</vt:lpstr>
      <vt:lpstr>Now we have the TCM constructed, it’s sparse and large.</vt:lpstr>
      <vt:lpstr>Global Vectors</vt:lpstr>
      <vt:lpstr>PowerPoint Presentation</vt:lpstr>
      <vt:lpstr>Word Embeddings help computers understand language.</vt:lpstr>
      <vt:lpstr>PowerPoint Presentation</vt:lpstr>
      <vt:lpstr>PowerPoint Presentation</vt:lpstr>
      <vt:lpstr>Open B_text2vec.R</vt:lpstr>
      <vt:lpstr>Interacting &amp; Improving with LLMs</vt:lpstr>
      <vt:lpstr>Interacting with LLMs</vt:lpstr>
      <vt:lpstr>Retrieval Augmented Generation</vt:lpstr>
      <vt:lpstr>Fine-tuning a LLM</vt:lpstr>
      <vt:lpstr>PowerPoint Presentation</vt:lpstr>
      <vt:lpstr>PowerPoint Presentation</vt:lpstr>
      <vt:lpstr>PowerPoint Presentation</vt:lpstr>
      <vt:lpstr>Although the knowledge of the model is static, the response has been “augmented” with contemporary information </vt:lpstr>
      <vt:lpstr>Retrieval Augmented Generation</vt:lpstr>
      <vt:lpstr>How does RAG work?</vt:lpstr>
      <vt:lpstr>PowerPoint Presentation</vt:lpstr>
      <vt:lpstr>Open the files that put our RAG workflow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4!</dc:title>
  <dc:creator>Kwartler, Edward</dc:creator>
  <cp:lastModifiedBy>Ted Kwartler</cp:lastModifiedBy>
  <cp:revision>27</cp:revision>
  <dcterms:created xsi:type="dcterms:W3CDTF">2021-01-10T22:10:44Z</dcterms:created>
  <dcterms:modified xsi:type="dcterms:W3CDTF">2025-06-26T22:40:21Z</dcterms:modified>
</cp:coreProperties>
</file>